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36" r:id="rId1"/>
  </p:sldMasterIdLst>
  <p:notesMasterIdLst>
    <p:notesMasterId r:id="rId25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6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4A5B35-D5B3-4A5C-A7C0-4380DEFC77AB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37769-8F40-4EFD-9E6A-2266395FB9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E286E73-E571-478B-9BE5-20C06C0FB557}" type="datetimeFigureOut">
              <a:rPr lang="ko-KR" altLang="en-US" smtClean="0"/>
              <a:pPr/>
              <a:t>2008-04-30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4D5B38D-5173-4AC1-A04B-A7F88B11589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7" r:id="rId1"/>
    <p:sldLayoutId id="2147484538" r:id="rId2"/>
    <p:sldLayoutId id="2147484539" r:id="rId3"/>
    <p:sldLayoutId id="2147484540" r:id="rId4"/>
    <p:sldLayoutId id="2147484541" r:id="rId5"/>
    <p:sldLayoutId id="2147484542" r:id="rId6"/>
    <p:sldLayoutId id="2147484543" r:id="rId7"/>
    <p:sldLayoutId id="2147484544" r:id="rId8"/>
    <p:sldLayoutId id="2147484545" r:id="rId9"/>
    <p:sldLayoutId id="2147484546" r:id="rId10"/>
    <p:sldLayoutId id="2147484547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28662" y="1428736"/>
            <a:ext cx="7643866" cy="2301240"/>
          </a:xfrm>
        </p:spPr>
        <p:txBody>
          <a:bodyPr>
            <a:normAutofit/>
          </a:bodyPr>
          <a:lstStyle/>
          <a:p>
            <a:pPr algn="ctr"/>
            <a:r>
              <a:rPr lang="ko-KR" altLang="en-US" sz="4400" dirty="0" smtClean="0"/>
              <a:t>선진국 우수 대학의 </a:t>
            </a:r>
            <a:r>
              <a:rPr lang="en-US" altLang="ko-KR" sz="4400" dirty="0" smtClean="0"/>
              <a:t/>
            </a:r>
            <a:br>
              <a:rPr lang="en-US" altLang="ko-KR" sz="4400" dirty="0" smtClean="0"/>
            </a:br>
            <a:r>
              <a:rPr lang="ko-KR" altLang="en-US" sz="4400" dirty="0" smtClean="0"/>
              <a:t>기술이전 정책</a:t>
            </a:r>
            <a:endParaRPr lang="ko-KR" altLang="en-US" sz="4400" dirty="0"/>
          </a:p>
        </p:txBody>
      </p:sp>
      <p:sp>
        <p:nvSpPr>
          <p:cNvPr id="5" name="부제목 2"/>
          <p:cNvSpPr>
            <a:spLocks noGrp="1"/>
          </p:cNvSpPr>
          <p:nvPr>
            <p:ph type="subTitle" idx="1"/>
          </p:nvPr>
        </p:nvSpPr>
        <p:spPr>
          <a:xfrm>
            <a:off x="1500166" y="4143380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en-US" altLang="ko-KR" sz="1800" dirty="0" smtClean="0"/>
              <a:t>2008.  5.  8</a:t>
            </a:r>
          </a:p>
          <a:p>
            <a:pPr algn="ctr"/>
            <a:endParaRPr lang="en-US" altLang="ko-KR" sz="1800" dirty="0" smtClean="0"/>
          </a:p>
          <a:p>
            <a:pPr algn="ctr"/>
            <a:r>
              <a:rPr lang="ko-KR" altLang="en-US" sz="1800" dirty="0" smtClean="0"/>
              <a:t>연세대학교  전기전자공학부</a:t>
            </a:r>
            <a:endParaRPr lang="en-US" altLang="ko-KR" sz="1800" dirty="0" smtClean="0"/>
          </a:p>
          <a:p>
            <a:pPr algn="ctr"/>
            <a:endParaRPr lang="en-US" altLang="ko-KR" sz="1800" dirty="0" smtClean="0"/>
          </a:p>
          <a:p>
            <a:pPr algn="ctr"/>
            <a:r>
              <a:rPr lang="ko-KR" altLang="en-US" sz="1800" dirty="0" smtClean="0"/>
              <a:t>박 진 배</a:t>
            </a:r>
            <a:endParaRPr lang="ko-KR" alt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31929"/>
            <a:ext cx="7467600" cy="4525963"/>
          </a:xfrm>
        </p:spPr>
        <p:txBody>
          <a:bodyPr/>
          <a:lstStyle/>
          <a:p>
            <a:r>
              <a:rPr lang="ko-KR" altLang="en-US" dirty="0" smtClean="0"/>
              <a:t>미국 대학 </a:t>
            </a:r>
            <a:r>
              <a:rPr lang="en-US" altLang="ko-KR" dirty="0" smtClean="0"/>
              <a:t>TLO </a:t>
            </a:r>
            <a:r>
              <a:rPr lang="ko-KR" altLang="en-US" dirty="0" smtClean="0"/>
              <a:t>소개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Cornell University</a:t>
            </a:r>
          </a:p>
          <a:p>
            <a:pPr lvl="1"/>
            <a:r>
              <a:rPr lang="en-US" altLang="ko-KR" dirty="0" smtClean="0"/>
              <a:t>Harvard University</a:t>
            </a:r>
          </a:p>
          <a:p>
            <a:pPr lvl="1"/>
            <a:r>
              <a:rPr lang="en-US" altLang="ko-KR" dirty="0" smtClean="0"/>
              <a:t>Johns Hopkins University</a:t>
            </a:r>
          </a:p>
          <a:p>
            <a:pPr lvl="1"/>
            <a:r>
              <a:rPr lang="en-US" altLang="ko-KR" dirty="0" smtClean="0"/>
              <a:t>Columbia University</a:t>
            </a:r>
          </a:p>
          <a:p>
            <a:r>
              <a:rPr lang="ko-KR" altLang="en-US" dirty="0" smtClean="0"/>
              <a:t>중국 </a:t>
            </a:r>
            <a:r>
              <a:rPr lang="ko-KR" altLang="en-US" dirty="0" err="1" smtClean="0"/>
              <a:t>청화사이언스파크</a:t>
            </a:r>
            <a:r>
              <a:rPr lang="ko-KR" altLang="en-US" dirty="0" smtClean="0"/>
              <a:t> 소개</a:t>
            </a:r>
            <a:endParaRPr lang="en-US" altLang="ko-KR" dirty="0" smtClean="0"/>
          </a:p>
          <a:p>
            <a:r>
              <a:rPr lang="ko-KR" altLang="en-US" dirty="0" smtClean="0"/>
              <a:t>중국 </a:t>
            </a:r>
            <a:r>
              <a:rPr lang="ko-KR" altLang="en-US" dirty="0" err="1" smtClean="0"/>
              <a:t>중관촌</a:t>
            </a:r>
            <a:r>
              <a:rPr lang="ko-KR" altLang="en-US" dirty="0" smtClean="0"/>
              <a:t> 소프트웨어 단지 소개</a:t>
            </a:r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smtClean="0"/>
              <a:t>순 서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새로운 발명의 발굴 및 평가</a:t>
            </a:r>
            <a:endParaRPr lang="en-US" altLang="ko-KR" dirty="0" smtClean="0"/>
          </a:p>
          <a:p>
            <a:r>
              <a:rPr lang="ko-KR" altLang="en-US" dirty="0" smtClean="0"/>
              <a:t>지식재산권 출원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등록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보호 및 관리</a:t>
            </a:r>
            <a:endParaRPr lang="en-US" altLang="ko-KR" dirty="0" smtClean="0"/>
          </a:p>
          <a:p>
            <a:r>
              <a:rPr lang="ko-KR" altLang="en-US" dirty="0" smtClean="0"/>
              <a:t>대학과 산업계간의 </a:t>
            </a:r>
            <a:r>
              <a:rPr lang="en-US" altLang="ko-KR" dirty="0" smtClean="0"/>
              <a:t>Match-Maker </a:t>
            </a:r>
            <a:r>
              <a:rPr lang="ko-KR" altLang="en-US" dirty="0" smtClean="0"/>
              <a:t>역할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공동 연구 촉진 및 계약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라이센스</a:t>
            </a:r>
            <a:r>
              <a:rPr lang="ko-KR" altLang="en-US" dirty="0" smtClean="0"/>
              <a:t> 교섭 및 계약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벤처캐피탈</a:t>
            </a:r>
            <a:r>
              <a:rPr lang="ko-KR" altLang="en-US" dirty="0" smtClean="0"/>
              <a:t> 유치</a:t>
            </a:r>
            <a:endParaRPr lang="en-US" altLang="ko-KR" dirty="0" smtClean="0"/>
          </a:p>
          <a:p>
            <a:r>
              <a:rPr lang="ko-KR" altLang="en-US" dirty="0" smtClean="0"/>
              <a:t>연구 및 사업화 촉진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연구 모임 활성화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Spin-off </a:t>
            </a:r>
            <a:r>
              <a:rPr lang="ko-KR" altLang="en-US" dirty="0" smtClean="0"/>
              <a:t>촉진</a:t>
            </a:r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2910" y="514336"/>
            <a:ext cx="8215370" cy="914400"/>
          </a:xfrm>
        </p:spPr>
        <p:txBody>
          <a:bodyPr>
            <a:noAutofit/>
          </a:bodyPr>
          <a:lstStyle/>
          <a:p>
            <a:r>
              <a:rPr lang="ko-KR" altLang="en-US" sz="3200" dirty="0" smtClean="0"/>
              <a:t>미국 대학 기술이전조직</a:t>
            </a:r>
            <a:r>
              <a:rPr lang="en-US" altLang="ko-KR" sz="3200" dirty="0" smtClean="0"/>
              <a:t>(TLO)</a:t>
            </a:r>
            <a:r>
              <a:rPr lang="ko-KR" altLang="en-US" sz="3200" dirty="0" smtClean="0"/>
              <a:t>의 주요 활동</a:t>
            </a:r>
            <a:endParaRPr lang="ko-KR" altLang="en-US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857224" y="2000240"/>
          <a:ext cx="7776000" cy="304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"/>
                <a:gridCol w="864000"/>
                <a:gridCol w="864000"/>
                <a:gridCol w="864000"/>
                <a:gridCol w="864000"/>
                <a:gridCol w="864000"/>
                <a:gridCol w="864000"/>
                <a:gridCol w="864000"/>
                <a:gridCol w="864000"/>
              </a:tblGrid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err="1" smtClean="0"/>
                        <a:t>대학명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dirty="0" smtClean="0"/>
                        <a:t>R&amp;D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/>
                        <a:t>발명신고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/>
                        <a:t>특허출원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/>
                        <a:t>기술이전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err="1" smtClean="0"/>
                        <a:t>수입료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dirty="0" smtClean="0"/>
                        <a:t>Spin-off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/>
                        <a:t>회수율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dirty="0" smtClean="0"/>
                        <a:t>전담인력</a:t>
                      </a:r>
                      <a:endParaRPr lang="ko-KR" altLang="en-US" sz="1400" dirty="0"/>
                    </a:p>
                  </a:txBody>
                  <a:tcPr marL="0" marR="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Cornell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600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235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220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73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8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1.33%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29(17)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Harvard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600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250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160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25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20.9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3.48%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29(16)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Johns</a:t>
                      </a:r>
                      <a:br>
                        <a:rPr lang="en-US" altLang="ko-KR" sz="1200" dirty="0" smtClean="0"/>
                      </a:br>
                      <a:r>
                        <a:rPr lang="en-US" altLang="ko-KR" sz="1200" dirty="0" smtClean="0"/>
                        <a:t>Hopkins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1,100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300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?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78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10.2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15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0.93%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41(29)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Columbia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600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272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160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72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160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26.67%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41(23)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MIT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1,027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487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314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95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136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24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13.24%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29(15)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Stanford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930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350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?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77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50.4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10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5.42%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dirty="0" smtClean="0"/>
                        <a:t>38(22)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미국 대학 </a:t>
            </a:r>
            <a:r>
              <a:rPr lang="en-US" altLang="ko-KR" dirty="0" smtClean="0"/>
              <a:t>TLO </a:t>
            </a:r>
            <a:r>
              <a:rPr lang="ko-KR" altLang="en-US" dirty="0" smtClean="0"/>
              <a:t>주요 통계 현황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286512" y="1571612"/>
            <a:ext cx="235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 smtClean="0"/>
              <a:t>&lt;</a:t>
            </a:r>
            <a:r>
              <a:rPr lang="ko-KR" altLang="en-US" sz="1200" dirty="0" smtClean="0"/>
              <a:t>금액 단위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백만 달러</a:t>
            </a:r>
            <a:r>
              <a:rPr lang="en-US" altLang="ko-KR" sz="1200" dirty="0" smtClean="0"/>
              <a:t>&gt;</a:t>
            </a:r>
            <a:endParaRPr lang="ko-KR" alt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857224" y="5286388"/>
            <a:ext cx="7715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*</a:t>
            </a:r>
            <a:r>
              <a:rPr lang="ko-KR" altLang="en-US" sz="1400" dirty="0" smtClean="0"/>
              <a:t>회수율</a:t>
            </a:r>
            <a:r>
              <a:rPr lang="en-US" altLang="ko-KR" sz="1400" dirty="0" smtClean="0"/>
              <a:t>=</a:t>
            </a:r>
            <a:r>
              <a:rPr lang="ko-KR" altLang="en-US" sz="1400" dirty="0" smtClean="0"/>
              <a:t>기술이전 </a:t>
            </a:r>
            <a:r>
              <a:rPr lang="ko-KR" altLang="en-US" sz="1400" dirty="0" err="1" smtClean="0"/>
              <a:t>수입료</a:t>
            </a:r>
            <a:r>
              <a:rPr lang="en-US" altLang="ko-KR" sz="1400" dirty="0" smtClean="0"/>
              <a:t>/ R&amp;D</a:t>
            </a:r>
          </a:p>
          <a:p>
            <a:r>
              <a:rPr lang="en-US" altLang="ko-KR" sz="1400" dirty="0" smtClean="0"/>
              <a:t>**</a:t>
            </a:r>
            <a:r>
              <a:rPr lang="ko-KR" altLang="en-US" sz="1400" dirty="0" smtClean="0"/>
              <a:t>전담인력의 괄호 안은 특허평가 및 </a:t>
            </a:r>
            <a:r>
              <a:rPr lang="ko-KR" altLang="en-US" sz="1400" dirty="0" err="1" smtClean="0"/>
              <a:t>라이센싱</a:t>
            </a:r>
            <a:r>
              <a:rPr lang="ko-KR" altLang="en-US" sz="1400" dirty="0" smtClean="0"/>
              <a:t> 전문인력의 숫자임</a:t>
            </a:r>
            <a:endParaRPr lang="en-US" altLang="ko-KR" sz="1400" dirty="0" smtClean="0"/>
          </a:p>
          <a:p>
            <a:r>
              <a:rPr lang="en-US" altLang="ko-KR" sz="1400" dirty="0" smtClean="0"/>
              <a:t>*** </a:t>
            </a:r>
            <a:r>
              <a:rPr lang="ko-KR" altLang="en-US" sz="1400" dirty="0" err="1" smtClean="0"/>
              <a:t>존스홉킨스의</a:t>
            </a:r>
            <a:r>
              <a:rPr lang="ko-KR" altLang="en-US" sz="1400" dirty="0" smtClean="0"/>
              <a:t> 경우 </a:t>
            </a:r>
            <a:r>
              <a:rPr lang="en-US" altLang="ko-KR" sz="1400" dirty="0" smtClean="0"/>
              <a:t>Applied Physics Laboratory</a:t>
            </a:r>
            <a:r>
              <a:rPr lang="ko-KR" altLang="en-US" sz="1400" dirty="0" smtClean="0"/>
              <a:t>가 별도로 기술이전활동을 하고 있는데 위 통계에는 포함되지 않았음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928662" y="1928802"/>
          <a:ext cx="77724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/>
                <a:gridCol w="1554480"/>
                <a:gridCol w="1554480"/>
                <a:gridCol w="1554480"/>
                <a:gridCol w="155448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인력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Cornell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Harvard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Johns</a:t>
                      </a:r>
                      <a:r>
                        <a:rPr lang="en-US" altLang="ko-KR" sz="1200" baseline="0" dirty="0" smtClean="0"/>
                        <a:t> Hopkins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Columbia</a:t>
                      </a:r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Head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br>
                        <a:rPr lang="en-US" altLang="ko-KR" sz="1200" dirty="0" smtClean="0"/>
                      </a:b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부총장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1</a:t>
                      </a:r>
                      <a:br>
                        <a:rPr lang="en-US" altLang="ko-KR" sz="1200" dirty="0" smtClean="0"/>
                      </a:b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부총장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1</a:t>
                      </a:r>
                      <a:br>
                        <a:rPr lang="en-US" altLang="ko-KR" sz="1200" dirty="0" smtClean="0"/>
                      </a:b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부총장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3</a:t>
                      </a:r>
                      <a:br>
                        <a:rPr lang="en-US" altLang="ko-KR" sz="1200" dirty="0" smtClean="0"/>
                      </a:b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부총장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smtClean="0"/>
                        <a:t>처장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err="1" smtClean="0"/>
                        <a:t>부처장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 smtClean="0"/>
                    </a:p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지식재산팀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기술사업화팀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15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생명과학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</a:t>
                      </a:r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공학과 물질과학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물질과학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</a:t>
                      </a:r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마케팅팀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</a:t>
                      </a:r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행정지원인력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18</a:t>
                      </a:r>
                      <a:endParaRPr lang="ko-KR" altLang="en-US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합계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29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29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41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41</a:t>
                      </a:r>
                      <a:endParaRPr lang="ko-KR" altLang="en-US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TLO</a:t>
            </a:r>
            <a:r>
              <a:rPr lang="ko-KR" altLang="en-US" dirty="0" smtClean="0"/>
              <a:t>의 인력 구성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643834" y="1571612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dirty="0" smtClean="0"/>
              <a:t>단위</a:t>
            </a:r>
            <a:r>
              <a:rPr lang="en-US" altLang="ko-KR" sz="1200" dirty="0" smtClean="0"/>
              <a:t>:</a:t>
            </a:r>
            <a:r>
              <a:rPr lang="ko-KR" altLang="en-US" sz="1200" dirty="0" smtClean="0"/>
              <a:t>명</a:t>
            </a:r>
            <a:endParaRPr lang="ko-KR" alt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1000100" y="1857364"/>
          <a:ext cx="7772398" cy="4412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760"/>
                <a:gridCol w="1285884"/>
                <a:gridCol w="842959"/>
                <a:gridCol w="842959"/>
                <a:gridCol w="842959"/>
                <a:gridCol w="842959"/>
                <a:gridCol w="842959"/>
                <a:gridCol w="842959"/>
              </a:tblGrid>
              <a:tr h="481002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수혜자</a:t>
                      </a:r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Cornell</a:t>
                      </a:r>
                      <a:endParaRPr lang="ko-KR" altLang="en-US" sz="1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Harvard</a:t>
                      </a:r>
                      <a:endParaRPr lang="ko-KR" altLang="en-US" sz="14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Johns</a:t>
                      </a:r>
                      <a:r>
                        <a:rPr lang="en-US" altLang="ko-KR" sz="1400" baseline="0" dirty="0" smtClean="0"/>
                        <a:t> Hopkins</a:t>
                      </a:r>
                      <a:endParaRPr lang="ko-KR" altLang="en-US" sz="14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Columbia</a:t>
                      </a:r>
                      <a:endParaRPr lang="ko-KR" altLang="en-US" sz="14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86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</a:t>
                      </a:r>
                      <a:r>
                        <a:rPr lang="ko-KR" altLang="en-US" sz="1200" dirty="0" smtClean="0"/>
                        <a:t>만불  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까지</a:t>
                      </a:r>
                      <a:endParaRPr lang="ko-KR" altLang="en-US" sz="1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</a:t>
                      </a:r>
                      <a:r>
                        <a:rPr lang="ko-KR" altLang="en-US" sz="1200" dirty="0" smtClean="0"/>
                        <a:t>만불 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이상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30</a:t>
                      </a:r>
                      <a:r>
                        <a:rPr lang="ko-KR" altLang="en-US" sz="1200" dirty="0" smtClean="0"/>
                        <a:t>만불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까지</a:t>
                      </a:r>
                      <a:endParaRPr lang="ko-KR" altLang="en-US" sz="1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30</a:t>
                      </a:r>
                      <a:r>
                        <a:rPr lang="ko-KR" altLang="en-US" sz="1200" dirty="0" smtClean="0"/>
                        <a:t>만불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이상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만불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까지</a:t>
                      </a:r>
                      <a:endParaRPr lang="ko-KR" altLang="en-US" sz="12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만불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이상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발명자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33.3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50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발명자 연구비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발명자 학과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8.5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단과대학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30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8.5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대학본부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연구처</a:t>
                      </a:r>
                      <a:r>
                        <a:rPr lang="en-US" altLang="ko-KR" sz="1400" dirty="0" smtClean="0"/>
                        <a:t>/TLO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33.3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기술이전 </a:t>
            </a:r>
            <a:r>
              <a:rPr lang="ko-KR" altLang="en-US" dirty="0" err="1" smtClean="0"/>
              <a:t>수입료</a:t>
            </a:r>
            <a:r>
              <a:rPr lang="ko-KR" altLang="en-US" dirty="0" smtClean="0"/>
              <a:t> 배분 정책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929586" y="1500174"/>
            <a:ext cx="7171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200" dirty="0" smtClean="0"/>
              <a:t>단위 </a:t>
            </a:r>
            <a:r>
              <a:rPr lang="en-US" altLang="ko-KR" sz="1200" dirty="0" smtClean="0"/>
              <a:t>: %</a:t>
            </a:r>
            <a:endParaRPr lang="ko-KR" altLang="en-US" sz="1200" dirty="0"/>
          </a:p>
        </p:txBody>
      </p:sp>
      <p:sp>
        <p:nvSpPr>
          <p:cNvPr id="7" name="오른쪽 중괄호 6"/>
          <p:cNvSpPr/>
          <p:nvPr/>
        </p:nvSpPr>
        <p:spPr>
          <a:xfrm>
            <a:off x="2500298" y="3571876"/>
            <a:ext cx="214314" cy="18573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786050" y="4357694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33.3</a:t>
            </a:r>
            <a:endParaRPr lang="ko-KR" altLang="en-US" sz="1400" dirty="0"/>
          </a:p>
        </p:txBody>
      </p:sp>
      <p:sp>
        <p:nvSpPr>
          <p:cNvPr id="9" name="오른쪽 중괄호 8"/>
          <p:cNvSpPr/>
          <p:nvPr/>
        </p:nvSpPr>
        <p:spPr>
          <a:xfrm>
            <a:off x="5429256" y="5429264"/>
            <a:ext cx="71438" cy="50006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중괄호 16"/>
          <p:cNvSpPr/>
          <p:nvPr/>
        </p:nvSpPr>
        <p:spPr>
          <a:xfrm>
            <a:off x="6286512" y="5429264"/>
            <a:ext cx="71438" cy="50006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오른쪽 중괄호 19"/>
          <p:cNvSpPr/>
          <p:nvPr/>
        </p:nvSpPr>
        <p:spPr>
          <a:xfrm>
            <a:off x="7143768" y="5429264"/>
            <a:ext cx="45719" cy="50006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오른쪽 중괄호 20"/>
          <p:cNvSpPr/>
          <p:nvPr/>
        </p:nvSpPr>
        <p:spPr>
          <a:xfrm>
            <a:off x="8001024" y="5429264"/>
            <a:ext cx="71438" cy="50006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643570" y="5500702"/>
            <a:ext cx="3571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6429388" y="5500702"/>
            <a:ext cx="4286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10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7286644" y="5500702"/>
            <a:ext cx="4286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25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8143900" y="5500702"/>
            <a:ext cx="4286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33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 smtClean="0"/>
              <a:t>산학협력 극대화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기업가 문화 고양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탁월한 기술 개발을 위한 연구</a:t>
            </a:r>
            <a:endParaRPr lang="en-US" altLang="ko-KR" dirty="0" smtClean="0"/>
          </a:p>
          <a:p>
            <a:r>
              <a:rPr lang="ko-KR" altLang="en-US" dirty="0" smtClean="0"/>
              <a:t>고객만족 서비스 및 효율성 극대화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적극적인 네트워크 활동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경영대학과의 협력관계 강화</a:t>
            </a:r>
            <a:endParaRPr lang="en-US" altLang="ko-KR" dirty="0" smtClean="0"/>
          </a:p>
          <a:p>
            <a:r>
              <a:rPr lang="ko-KR" altLang="en-US" dirty="0" smtClean="0"/>
              <a:t>우수한 기술개발로 지역 발전에 기여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Friends of CCTEC(</a:t>
            </a:r>
            <a:r>
              <a:rPr lang="ko-KR" altLang="en-US" dirty="0" smtClean="0"/>
              <a:t>기업자문단</a:t>
            </a:r>
            <a:r>
              <a:rPr lang="en-US" altLang="ko-KR" dirty="0" smtClean="0"/>
              <a:t>) </a:t>
            </a:r>
            <a:r>
              <a:rPr lang="ko-KR" altLang="en-US" dirty="0" smtClean="0"/>
              <a:t>운영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우수기술에 대한 </a:t>
            </a:r>
            <a:r>
              <a:rPr lang="en-US" altLang="ko-KR" dirty="0" smtClean="0"/>
              <a:t>seed Fund </a:t>
            </a:r>
            <a:r>
              <a:rPr lang="ko-KR" altLang="en-US" dirty="0" smtClean="0"/>
              <a:t>제공</a:t>
            </a:r>
            <a:endParaRPr lang="en-US" altLang="ko-KR" dirty="0" smtClean="0"/>
          </a:p>
          <a:p>
            <a:r>
              <a:rPr lang="ko-KR" altLang="en-US" dirty="0" err="1" smtClean="0"/>
              <a:t>맨하탄에</a:t>
            </a:r>
            <a:r>
              <a:rPr lang="ko-KR" altLang="en-US" dirty="0" smtClean="0"/>
              <a:t> 위치한 </a:t>
            </a:r>
            <a:r>
              <a:rPr lang="en-US" altLang="ko-KR" dirty="0" smtClean="0"/>
              <a:t>Cornell</a:t>
            </a:r>
            <a:r>
              <a:rPr lang="ko-KR" altLang="en-US" dirty="0" smtClean="0"/>
              <a:t> 의대와의 협력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맨하탄</a:t>
            </a:r>
            <a:r>
              <a:rPr lang="ko-KR" altLang="en-US" dirty="0" smtClean="0"/>
              <a:t> 기술이전센터 운영</a:t>
            </a:r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Cornell</a:t>
            </a:r>
            <a:r>
              <a:rPr lang="ko-KR" altLang="en-US" dirty="0" smtClean="0"/>
              <a:t>의 성공 전략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 smtClean="0"/>
              <a:t>대학 본부의 강력한 의지와 지원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기술이전은 대학의 사회적 사명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기술사업화 활동이 학술연구에 기여한다는 믿음 고양</a:t>
            </a:r>
            <a:endParaRPr lang="en-US" altLang="ko-KR" dirty="0" smtClean="0"/>
          </a:p>
          <a:p>
            <a:r>
              <a:rPr lang="ko-KR" altLang="en-US" dirty="0" smtClean="0"/>
              <a:t>기술이전센터의 효율성 지향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운영의 투명성과 효율성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계약의 전문성 및 협상능력 제고</a:t>
            </a:r>
            <a:endParaRPr lang="en-US" altLang="ko-KR" dirty="0" smtClean="0"/>
          </a:p>
          <a:p>
            <a:r>
              <a:rPr lang="ko-KR" altLang="en-US" dirty="0" smtClean="0"/>
              <a:t>우수 전담직원 배치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기업을 이해하는 우수 전문가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커뮤니케이션 능력을 지닌 우수 전문가</a:t>
            </a:r>
            <a:endParaRPr lang="en-US" altLang="ko-KR" dirty="0" smtClean="0"/>
          </a:p>
          <a:p>
            <a:r>
              <a:rPr lang="ko-KR" altLang="en-US" dirty="0" smtClean="0"/>
              <a:t>적극적인 네트워크 활동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교수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산업체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벤처케피탈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경영대학과 협력</a:t>
            </a:r>
            <a:endParaRPr lang="en-US" altLang="ko-KR" dirty="0" smtClean="0"/>
          </a:p>
          <a:p>
            <a:r>
              <a:rPr lang="ko-KR" altLang="en-US" dirty="0" smtClean="0"/>
              <a:t>연구 </a:t>
            </a:r>
            <a:r>
              <a:rPr lang="en-US" altLang="ko-KR" dirty="0" smtClean="0"/>
              <a:t>Fund </a:t>
            </a:r>
            <a:r>
              <a:rPr lang="ko-KR" altLang="en-US" dirty="0" smtClean="0"/>
              <a:t>지원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Harvard OTD Accelerator Fund </a:t>
            </a:r>
            <a:r>
              <a:rPr lang="ko-KR" altLang="en-US" dirty="0" smtClean="0"/>
              <a:t>지원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연구개발자금 유치 </a:t>
            </a:r>
            <a:r>
              <a:rPr lang="en-US" altLang="ko-KR" dirty="0" smtClean="0"/>
              <a:t>: 2007</a:t>
            </a:r>
            <a:r>
              <a:rPr lang="ko-KR" altLang="en-US" dirty="0" smtClean="0"/>
              <a:t>년에 </a:t>
            </a:r>
            <a:r>
              <a:rPr lang="en-US" altLang="ko-KR" dirty="0" smtClean="0"/>
              <a:t>BASF</a:t>
            </a:r>
            <a:r>
              <a:rPr lang="ko-KR" altLang="en-US" dirty="0" smtClean="0"/>
              <a:t>로부터 </a:t>
            </a:r>
            <a:r>
              <a:rPr lang="en-US" altLang="ko-KR" dirty="0" smtClean="0"/>
              <a:t>5</a:t>
            </a:r>
            <a:r>
              <a:rPr lang="ko-KR" altLang="en-US" dirty="0" smtClean="0"/>
              <a:t>년간 </a:t>
            </a:r>
            <a:r>
              <a:rPr lang="en-US" altLang="ko-KR" dirty="0" smtClean="0"/>
              <a:t>1,500</a:t>
            </a:r>
            <a:r>
              <a:rPr lang="ko-KR" altLang="en-US" dirty="0" smtClean="0"/>
              <a:t>만 달러 연구 계약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Harvard</a:t>
            </a:r>
            <a:r>
              <a:rPr lang="ko-KR" altLang="en-US" dirty="0" smtClean="0"/>
              <a:t>의 성공 전략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 smtClean="0"/>
              <a:t>기술이전 및 사업화의 효율성 제고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우수 연구자에 대한 특별 서비스 지원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사회 및 산업체와의 </a:t>
            </a:r>
            <a:r>
              <a:rPr lang="ko-KR" altLang="en-US" dirty="0" err="1" smtClean="0"/>
              <a:t>접근성</a:t>
            </a:r>
            <a:r>
              <a:rPr lang="ko-KR" altLang="en-US" dirty="0" smtClean="0"/>
              <a:t> 제고</a:t>
            </a:r>
            <a:endParaRPr lang="en-US" altLang="ko-KR" dirty="0" smtClean="0"/>
          </a:p>
          <a:p>
            <a:pPr lvl="1">
              <a:buNone/>
            </a:pPr>
            <a:r>
              <a:rPr lang="ko-KR" altLang="en-US" dirty="0" smtClean="0"/>
              <a:t>    기술이전센터 사무소를 </a:t>
            </a:r>
            <a:r>
              <a:rPr lang="ko-KR" altLang="en-US" dirty="0" err="1" smtClean="0"/>
              <a:t>볼티모어</a:t>
            </a:r>
            <a:r>
              <a:rPr lang="ko-KR" altLang="en-US" dirty="0" smtClean="0"/>
              <a:t> 시내에 위치</a:t>
            </a:r>
            <a:endParaRPr lang="en-US" altLang="ko-KR" dirty="0" smtClean="0"/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요람에서 무덤까지</a:t>
            </a:r>
            <a:r>
              <a:rPr lang="en-US" altLang="ko-KR" dirty="0" smtClean="0"/>
              <a:t>” </a:t>
            </a:r>
            <a:r>
              <a:rPr lang="ko-KR" altLang="en-US" dirty="0" smtClean="0"/>
              <a:t>서비스 추구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기술개발 기획단계부터 </a:t>
            </a:r>
            <a:r>
              <a:rPr lang="ko-KR" altLang="en-US" dirty="0" err="1" smtClean="0"/>
              <a:t>라이센싱</a:t>
            </a:r>
            <a:r>
              <a:rPr lang="ko-KR" altLang="en-US" dirty="0" smtClean="0"/>
              <a:t> 매니저의 컨설팅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기업과 시장을 잘 이해하는 전문가에 의한 기술평가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연구자 이익의 극대화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기술료</a:t>
            </a:r>
            <a:r>
              <a:rPr lang="ko-KR" altLang="en-US" dirty="0" smtClean="0"/>
              <a:t> 수입의 발명자 보상 확대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기존 </a:t>
            </a:r>
            <a:r>
              <a:rPr lang="en-US" altLang="ko-KR" dirty="0" smtClean="0"/>
              <a:t>35% + 15% </a:t>
            </a:r>
            <a:r>
              <a:rPr lang="ko-KR" altLang="en-US" dirty="0" smtClean="0"/>
              <a:t>연구비 추가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적극적인 네트워크 활동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Alliance Program (</a:t>
            </a:r>
            <a:r>
              <a:rPr lang="ko-KR" altLang="en-US" dirty="0" smtClean="0"/>
              <a:t>기업자문단</a:t>
            </a:r>
            <a:r>
              <a:rPr lang="en-US" altLang="ko-KR" dirty="0" smtClean="0"/>
              <a:t>) </a:t>
            </a:r>
            <a:r>
              <a:rPr lang="ko-KR" altLang="en-US" dirty="0" smtClean="0"/>
              <a:t>운영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Bio Invest Forum </a:t>
            </a:r>
            <a:r>
              <a:rPr lang="ko-KR" altLang="en-US" dirty="0" smtClean="0"/>
              <a:t>운영</a:t>
            </a:r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Johns Hopkins </a:t>
            </a:r>
            <a:r>
              <a:rPr lang="ko-KR" altLang="en-US" dirty="0" smtClean="0"/>
              <a:t>의 성공 전략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ko-KR" altLang="en-US" dirty="0" smtClean="0"/>
              <a:t>엄정한 기술평가 실시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객관적인 선행기술조사를 통한 기술의 우수성 입증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기술성과 시장성을 평가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초기 단계부터 전문 컨설팅 제공</a:t>
            </a:r>
            <a:endParaRPr lang="en-US" altLang="ko-KR" dirty="0" smtClean="0"/>
          </a:p>
          <a:p>
            <a:r>
              <a:rPr lang="ko-KR" altLang="en-US" dirty="0" smtClean="0"/>
              <a:t>연구자 서비스의 극대화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24</a:t>
            </a:r>
            <a:r>
              <a:rPr lang="ko-KR" altLang="en-US" dirty="0" err="1" smtClean="0"/>
              <a:t>시간내</a:t>
            </a:r>
            <a:r>
              <a:rPr lang="ko-KR" altLang="en-US" dirty="0" smtClean="0"/>
              <a:t> 응답 서비스 </a:t>
            </a:r>
            <a:r>
              <a:rPr lang="en-US" altLang="ko-KR" dirty="0" smtClean="0"/>
              <a:t>: Clients Service Team  </a:t>
            </a:r>
            <a:r>
              <a:rPr lang="ko-KR" altLang="en-US" dirty="0" smtClean="0"/>
              <a:t>신설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기술이전 </a:t>
            </a:r>
            <a:r>
              <a:rPr lang="ko-KR" altLang="en-US" dirty="0" err="1" smtClean="0"/>
              <a:t>수입료</a:t>
            </a:r>
            <a:r>
              <a:rPr lang="ko-KR" altLang="en-US" dirty="0" smtClean="0"/>
              <a:t> 배분시간 최소화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 </a:t>
            </a:r>
            <a:r>
              <a:rPr lang="en-US" altLang="ko-KR" dirty="0" smtClean="0"/>
              <a:t>DB </a:t>
            </a:r>
            <a:r>
              <a:rPr lang="ko-KR" altLang="en-US" dirty="0" smtClean="0"/>
              <a:t>및 수요기업 관리용 전산시스템 설치</a:t>
            </a:r>
            <a:endParaRPr lang="en-US" altLang="ko-KR" dirty="0" smtClean="0"/>
          </a:p>
          <a:p>
            <a:r>
              <a:rPr lang="en-US" altLang="ko-KR" dirty="0" smtClean="0"/>
              <a:t>Translational Research </a:t>
            </a:r>
            <a:r>
              <a:rPr lang="ko-KR" altLang="en-US" dirty="0" smtClean="0"/>
              <a:t>극대화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기초 연구와 제품화를 동시에 촉진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대학의 자체 연구 자금 지원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인센티브 제공</a:t>
            </a:r>
            <a:endParaRPr lang="en-US" altLang="ko-KR" dirty="0" smtClean="0"/>
          </a:p>
          <a:p>
            <a:r>
              <a:rPr lang="en-US" altLang="ko-KR" dirty="0" smtClean="0"/>
              <a:t>Innovation Gap </a:t>
            </a:r>
            <a:r>
              <a:rPr lang="ko-KR" altLang="en-US" dirty="0" smtClean="0"/>
              <a:t>최소화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시장 조사 및 산업 동향 조사 강화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포트폴리오를 투자자에게 소개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다양한 창업지원 서비스 제공</a:t>
            </a:r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Columbia </a:t>
            </a:r>
            <a:r>
              <a:rPr lang="ko-KR" altLang="en-US" dirty="0" smtClean="0"/>
              <a:t>의 성공 전략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14422"/>
            <a:ext cx="8543956" cy="4911741"/>
          </a:xfrm>
        </p:spPr>
        <p:txBody>
          <a:bodyPr/>
          <a:lstStyle/>
          <a:p>
            <a:pPr>
              <a:buNone/>
            </a:pPr>
            <a:endParaRPr lang="ko-KR" altLang="en-US" dirty="0" smtClean="0"/>
          </a:p>
          <a:p>
            <a:pPr>
              <a:buNone/>
            </a:pPr>
            <a:endParaRPr lang="ko-KR" altLang="en-US" dirty="0" smtClean="0"/>
          </a:p>
          <a:p>
            <a:pPr>
              <a:buNone/>
            </a:pPr>
            <a:endParaRPr lang="ko-KR" altLang="en-US" dirty="0" smtClean="0"/>
          </a:p>
          <a:p>
            <a:pPr>
              <a:buNone/>
            </a:pP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Harvard</a:t>
            </a:r>
            <a:r>
              <a:rPr lang="ko-KR" altLang="en-US" dirty="0" smtClean="0"/>
              <a:t>의 기술이전 프로세스</a:t>
            </a:r>
            <a:endParaRPr lang="ko-KR" altLang="en-US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77565448" descr="EMB000008bc20e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0000" y="1571612"/>
            <a:ext cx="7286676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115328" cy="4900634"/>
          </a:xfrm>
        </p:spPr>
        <p:txBody>
          <a:bodyPr/>
          <a:lstStyle/>
          <a:p>
            <a:pPr marL="0" algn="just">
              <a:lnSpc>
                <a:spcPct val="160000"/>
              </a:lnSpc>
              <a:spcBef>
                <a:spcPts val="0"/>
              </a:spcBef>
              <a:buNone/>
            </a:pPr>
            <a:endParaRPr lang="ko-KR" altLang="en-US" sz="3200" dirty="0" smtClean="0"/>
          </a:p>
          <a:p>
            <a:pPr marL="0" marR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ko-KR" altLang="en-US" sz="3200" dirty="0" smtClean="0">
              <a:solidFill>
                <a:srgbClr val="000000"/>
              </a:solidFill>
              <a:latin typeface="바탕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altLang="ko-KR" sz="4000" dirty="0" smtClean="0"/>
              <a:t>Johns Hopkins </a:t>
            </a:r>
            <a:r>
              <a:rPr lang="ko-KR" altLang="en-US" sz="4000" dirty="0" smtClean="0"/>
              <a:t>기술이전 프로세스</a:t>
            </a:r>
            <a:endParaRPr lang="ko-KR" altLang="en-US" sz="4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77567592" descr="EMB000008bc20e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0000" y="2000240"/>
            <a:ext cx="6715172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158" y="357166"/>
            <a:ext cx="8472518" cy="6215106"/>
          </a:xfrm>
        </p:spPr>
        <p:txBody>
          <a:bodyPr/>
          <a:lstStyle/>
          <a:p>
            <a:pPr>
              <a:buNone/>
            </a:pPr>
            <a:endParaRPr lang="ko-KR" altLang="en-US" dirty="0" smtClean="0"/>
          </a:p>
          <a:p>
            <a:pPr>
              <a:buNone/>
            </a:pPr>
            <a:endParaRPr lang="ko-KR" altLang="en-US" dirty="0" smtClean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77636608" descr="EMB000008bc20f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000" y="500042"/>
            <a:ext cx="8358246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 smtClean="0"/>
              <a:t>1993</a:t>
            </a:r>
            <a:r>
              <a:rPr lang="ko-KR" altLang="en-US" sz="2400" dirty="0" smtClean="0"/>
              <a:t>년 </a:t>
            </a:r>
            <a:r>
              <a:rPr lang="ko-KR" altLang="en-US" sz="2400" dirty="0" err="1" smtClean="0"/>
              <a:t>사이언스파크</a:t>
            </a:r>
            <a:r>
              <a:rPr lang="ko-KR" altLang="en-US" sz="2400" dirty="0" smtClean="0"/>
              <a:t> 개발 시작</a:t>
            </a:r>
            <a:endParaRPr lang="en-US" altLang="ko-KR" sz="2400" dirty="0" smtClean="0"/>
          </a:p>
          <a:p>
            <a:r>
              <a:rPr lang="en-US" altLang="ko-KR" sz="2400" dirty="0" smtClean="0"/>
              <a:t>1994</a:t>
            </a:r>
            <a:r>
              <a:rPr lang="ko-KR" altLang="en-US" sz="2400" dirty="0" smtClean="0"/>
              <a:t>년 </a:t>
            </a:r>
            <a:r>
              <a:rPr lang="ko-KR" altLang="en-US" sz="2400" dirty="0" err="1" smtClean="0"/>
              <a:t>사이언스파크</a:t>
            </a:r>
            <a:r>
              <a:rPr lang="ko-KR" altLang="en-US" sz="2400" dirty="0" smtClean="0"/>
              <a:t> 설립</a:t>
            </a:r>
            <a:endParaRPr lang="en-US" altLang="ko-KR" sz="2400" dirty="0" smtClean="0"/>
          </a:p>
          <a:p>
            <a:r>
              <a:rPr lang="en-US" altLang="ko-KR" sz="2400" dirty="0" smtClean="0"/>
              <a:t>1999</a:t>
            </a:r>
            <a:r>
              <a:rPr lang="ko-KR" altLang="en-US" sz="2400" dirty="0" smtClean="0"/>
              <a:t>년 </a:t>
            </a:r>
            <a:r>
              <a:rPr lang="ko-KR" altLang="en-US" sz="2400" dirty="0" err="1" smtClean="0"/>
              <a:t>창업원</a:t>
            </a:r>
            <a:r>
              <a:rPr lang="ko-KR" altLang="en-US" sz="2400" dirty="0" smtClean="0"/>
              <a:t> 개발</a:t>
            </a:r>
            <a:r>
              <a:rPr lang="en-US" altLang="ko-KR" sz="2400" dirty="0" smtClean="0"/>
              <a:t>(</a:t>
            </a:r>
            <a:r>
              <a:rPr lang="ko-KR" altLang="en-US" sz="2400" dirty="0" err="1" smtClean="0"/>
              <a:t>청화대</a:t>
            </a:r>
            <a:r>
              <a:rPr lang="ko-KR" altLang="en-US" sz="2400" dirty="0" smtClean="0"/>
              <a:t> 졸업생 우대</a:t>
            </a:r>
            <a:r>
              <a:rPr lang="en-US" altLang="ko-KR" sz="2400" dirty="0" smtClean="0"/>
              <a:t>)</a:t>
            </a:r>
          </a:p>
          <a:p>
            <a:r>
              <a:rPr lang="en-US" altLang="ko-KR" sz="2400" dirty="0" smtClean="0"/>
              <a:t>2001</a:t>
            </a:r>
            <a:r>
              <a:rPr lang="ko-KR" altLang="en-US" sz="2400" dirty="0" smtClean="0"/>
              <a:t>년 현재 부지 조성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중국의 교육부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과기부</a:t>
            </a:r>
            <a:r>
              <a:rPr lang="ko-KR" altLang="en-US" sz="2400" dirty="0" smtClean="0"/>
              <a:t> 지원</a:t>
            </a:r>
            <a:r>
              <a:rPr lang="en-US" altLang="ko-KR" sz="2400" dirty="0" smtClean="0"/>
              <a:t>)</a:t>
            </a:r>
          </a:p>
          <a:p>
            <a:pPr>
              <a:buNone/>
            </a:pPr>
            <a:r>
              <a:rPr lang="en-US" altLang="ko-KR" sz="2400" dirty="0" smtClean="0"/>
              <a:t>                  8</a:t>
            </a:r>
            <a:r>
              <a:rPr lang="ko-KR" altLang="en-US" sz="2400" dirty="0" smtClean="0"/>
              <a:t>만평 부지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건물면적 </a:t>
            </a:r>
            <a:r>
              <a:rPr lang="en-US" altLang="ko-KR" sz="2400" dirty="0" smtClean="0"/>
              <a:t>22</a:t>
            </a:r>
            <a:r>
              <a:rPr lang="ko-KR" altLang="en-US" sz="2400" dirty="0" smtClean="0"/>
              <a:t>만평</a:t>
            </a:r>
            <a:r>
              <a:rPr lang="en-US" altLang="ko-KR" sz="2400" dirty="0" smtClean="0"/>
              <a:t>)</a:t>
            </a:r>
          </a:p>
          <a:p>
            <a:r>
              <a:rPr lang="en-US" altLang="ko-KR" sz="2400" dirty="0" smtClean="0"/>
              <a:t>2007</a:t>
            </a:r>
            <a:r>
              <a:rPr lang="ko-KR" altLang="en-US" sz="2400" dirty="0" smtClean="0"/>
              <a:t>년 상해 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광동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산동에 추가 </a:t>
            </a:r>
            <a:r>
              <a:rPr lang="ko-KR" altLang="en-US" sz="2400" dirty="0" err="1" smtClean="0"/>
              <a:t>사이언스파크</a:t>
            </a:r>
            <a:r>
              <a:rPr lang="ko-KR" altLang="en-US" sz="2400" dirty="0" smtClean="0"/>
              <a:t> 개발 중</a:t>
            </a:r>
            <a:endParaRPr lang="ko-KR" altLang="en-US" sz="28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 </a:t>
            </a:r>
            <a:r>
              <a:rPr lang="ko-KR" altLang="en-US" dirty="0" err="1" smtClean="0"/>
              <a:t>청화사이언스파크</a:t>
            </a:r>
            <a:r>
              <a:rPr lang="ko-KR" altLang="en-US" dirty="0" smtClean="0"/>
              <a:t> 연혁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대학단지</a:t>
            </a:r>
            <a:r>
              <a:rPr lang="en-US" altLang="ko-KR" sz="2800" dirty="0" smtClean="0"/>
              <a:t>(</a:t>
            </a:r>
            <a:r>
              <a:rPr lang="ko-KR" altLang="en-US" sz="2800" dirty="0" err="1" smtClean="0"/>
              <a:t>청화대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북경대</a:t>
            </a:r>
            <a:r>
              <a:rPr lang="ko-KR" altLang="en-US" sz="2800" dirty="0" smtClean="0"/>
              <a:t> 등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내 입주</a:t>
            </a:r>
            <a:endParaRPr lang="en-US" altLang="ko-KR" sz="2800" dirty="0" smtClean="0"/>
          </a:p>
          <a:p>
            <a:r>
              <a:rPr lang="ko-KR" altLang="en-US" sz="2800" dirty="0" smtClean="0"/>
              <a:t>다국적 기업</a:t>
            </a:r>
            <a:r>
              <a:rPr lang="en-US" altLang="ko-KR" sz="2800" dirty="0" smtClean="0"/>
              <a:t>(</a:t>
            </a:r>
            <a:r>
              <a:rPr lang="ko-KR" altLang="en-US" sz="2800" dirty="0" err="1" smtClean="0"/>
              <a:t>구글</a:t>
            </a:r>
            <a:r>
              <a:rPr lang="en-US" altLang="ko-KR" sz="2800" dirty="0" smtClean="0"/>
              <a:t>, Sun </a:t>
            </a:r>
            <a:r>
              <a:rPr lang="ko-KR" altLang="en-US" sz="2800" dirty="0" smtClean="0"/>
              <a:t>등 </a:t>
            </a:r>
            <a:r>
              <a:rPr lang="en-US" altLang="ko-KR" sz="2800" dirty="0" smtClean="0"/>
              <a:t>), </a:t>
            </a:r>
            <a:r>
              <a:rPr lang="ko-KR" altLang="en-US" sz="2800" dirty="0" smtClean="0"/>
              <a:t>중국 기업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벤처기업으로 구성</a:t>
            </a:r>
            <a:endParaRPr lang="en-US" altLang="ko-KR" sz="2800" dirty="0" smtClean="0"/>
          </a:p>
          <a:p>
            <a:pPr lvl="1"/>
            <a:r>
              <a:rPr lang="ko-KR" altLang="en-US" sz="2400" dirty="0" smtClean="0"/>
              <a:t>총 </a:t>
            </a:r>
            <a:r>
              <a:rPr lang="en-US" altLang="ko-KR" sz="2400" dirty="0" smtClean="0"/>
              <a:t>400</a:t>
            </a:r>
            <a:r>
              <a:rPr lang="ko-KR" altLang="en-US" sz="2400" dirty="0" err="1" smtClean="0"/>
              <a:t>여개</a:t>
            </a:r>
            <a:r>
              <a:rPr lang="ko-KR" altLang="en-US" sz="2400" dirty="0" smtClean="0"/>
              <a:t> 기업 입주</a:t>
            </a:r>
            <a:endParaRPr lang="en-US" altLang="ko-KR" sz="2400" dirty="0" smtClean="0"/>
          </a:p>
          <a:p>
            <a:r>
              <a:rPr lang="ko-KR" altLang="en-US" sz="2800" dirty="0" smtClean="0"/>
              <a:t>연간 </a:t>
            </a:r>
            <a:r>
              <a:rPr lang="en-US" altLang="ko-KR" sz="2800" dirty="0" smtClean="0"/>
              <a:t>3~4</a:t>
            </a:r>
            <a:r>
              <a:rPr lang="ko-KR" altLang="en-US" sz="2800" dirty="0" smtClean="0"/>
              <a:t>천명의 해외 방문객 견학</a:t>
            </a:r>
            <a:endParaRPr lang="en-US" altLang="ko-KR" sz="2800" dirty="0" smtClean="0"/>
          </a:p>
          <a:p>
            <a:r>
              <a:rPr lang="ko-KR" altLang="en-US" sz="2800" dirty="0" err="1" smtClean="0"/>
              <a:t>청화대학의</a:t>
            </a:r>
            <a:r>
              <a:rPr lang="ko-KR" altLang="en-US" sz="2800" dirty="0" smtClean="0"/>
              <a:t> 자원 활용</a:t>
            </a:r>
            <a:endParaRPr lang="en-US" altLang="ko-KR" sz="2800" dirty="0" smtClean="0"/>
          </a:p>
          <a:p>
            <a:r>
              <a:rPr lang="en-US" altLang="ko-KR" sz="2800" dirty="0" smtClean="0"/>
              <a:t>2011</a:t>
            </a:r>
            <a:r>
              <a:rPr lang="ko-KR" altLang="en-US" sz="2800" dirty="0" smtClean="0"/>
              <a:t>년까지 세계 최상위권 </a:t>
            </a:r>
            <a:r>
              <a:rPr lang="ko-KR" altLang="en-US" sz="2800" dirty="0" err="1" smtClean="0"/>
              <a:t>사이언스파크로</a:t>
            </a:r>
            <a:r>
              <a:rPr lang="ko-KR" altLang="en-US" sz="2800" dirty="0" smtClean="0"/>
              <a:t> 발전 목표</a:t>
            </a:r>
            <a:endParaRPr lang="en-US" altLang="ko-KR" sz="28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err="1" smtClean="0"/>
              <a:t>청화사이언스파크</a:t>
            </a:r>
            <a:r>
              <a:rPr lang="ko-KR" altLang="en-US" dirty="0" smtClean="0"/>
              <a:t> 현황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3</a:t>
            </a:r>
            <a:r>
              <a:rPr lang="ko-KR" altLang="en-US" dirty="0" smtClean="0"/>
              <a:t>대 전략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국제화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플랫폼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방사발전</a:t>
            </a:r>
            <a:endParaRPr lang="en-US" altLang="ko-KR" dirty="0" smtClean="0"/>
          </a:p>
          <a:p>
            <a:r>
              <a:rPr lang="ko-KR" altLang="en-US" dirty="0" err="1" smtClean="0"/>
              <a:t>청화대의</a:t>
            </a:r>
            <a:r>
              <a:rPr lang="ko-KR" altLang="en-US" dirty="0" smtClean="0"/>
              <a:t> 실사구시 학풍 기반</a:t>
            </a:r>
            <a:endParaRPr lang="en-US" altLang="ko-KR" dirty="0" smtClean="0"/>
          </a:p>
          <a:p>
            <a:r>
              <a:rPr lang="ko-KR" altLang="en-US" dirty="0" smtClean="0"/>
              <a:t>동방문화와 서방기술의 접목</a:t>
            </a:r>
            <a:endParaRPr lang="en-US" altLang="ko-KR" dirty="0" smtClean="0"/>
          </a:p>
          <a:p>
            <a:r>
              <a:rPr lang="ko-KR" altLang="en-US" dirty="0" smtClean="0"/>
              <a:t>회사생활과 인생을 즐기는 문화 창출</a:t>
            </a:r>
            <a:endParaRPr lang="en-US" altLang="ko-KR" dirty="0" smtClean="0"/>
          </a:p>
          <a:p>
            <a:r>
              <a:rPr lang="ko-KR" altLang="en-US" dirty="0" smtClean="0"/>
              <a:t>중국의 창업 요람</a:t>
            </a:r>
            <a:endParaRPr lang="en-US" altLang="ko-KR" dirty="0" smtClean="0"/>
          </a:p>
          <a:p>
            <a:r>
              <a:rPr lang="ko-KR" altLang="en-US" dirty="0" smtClean="0"/>
              <a:t>학생들이 선호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파크</a:t>
            </a:r>
            <a:r>
              <a:rPr lang="ko-KR" altLang="en-US" dirty="0" smtClean="0"/>
              <a:t> 내 기업의 취업경쟁률 </a:t>
            </a:r>
            <a:r>
              <a:rPr lang="en-US" altLang="ko-KR" dirty="0" smtClean="0"/>
              <a:t>10:1)</a:t>
            </a:r>
          </a:p>
          <a:p>
            <a:r>
              <a:rPr lang="en-US" altLang="ko-KR" dirty="0" smtClean="0"/>
              <a:t>IT</a:t>
            </a:r>
            <a:r>
              <a:rPr lang="ko-KR" altLang="en-US" dirty="0" smtClean="0"/>
              <a:t>산업이 주력 </a:t>
            </a:r>
            <a:r>
              <a:rPr lang="en-US" altLang="ko-KR" dirty="0" smtClean="0"/>
              <a:t>(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모든 산업 분야 가능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endParaRPr lang="en-US" altLang="ko-KR" sz="2000" dirty="0" smtClean="0"/>
          </a:p>
          <a:p>
            <a:pPr>
              <a:buFont typeface="Wingdings" pitchFamily="2" charset="2"/>
              <a:buChar char="v"/>
            </a:pPr>
            <a:r>
              <a:rPr lang="ko-KR" altLang="en-US" sz="2000" dirty="0" smtClean="0"/>
              <a:t>교수창업 및 기술이전 업무 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/>
              <a:t>청화대학</a:t>
            </a:r>
            <a:r>
              <a:rPr lang="ko-KR" altLang="en-US" sz="2000" dirty="0" smtClean="0"/>
              <a:t> 과학기술개발부가 담당</a:t>
            </a:r>
            <a:endParaRPr lang="ko-KR" altLang="en-US" sz="20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err="1" smtClean="0"/>
              <a:t>청화사이언스파크</a:t>
            </a:r>
            <a:r>
              <a:rPr lang="ko-KR" altLang="en-US" dirty="0" smtClean="0"/>
              <a:t> 특징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 err="1" smtClean="0"/>
              <a:t>청화사이언스파크</a:t>
            </a:r>
            <a:r>
              <a:rPr lang="ko-KR" altLang="en-US" dirty="0" smtClean="0"/>
              <a:t> 운영 회사</a:t>
            </a:r>
            <a:endParaRPr lang="en-US" altLang="ko-KR" dirty="0" smtClean="0"/>
          </a:p>
          <a:p>
            <a:r>
              <a:rPr lang="ko-KR" altLang="en-US" dirty="0" smtClean="0"/>
              <a:t>자산관리와 기금 투자 운영 업무 관장</a:t>
            </a:r>
            <a:endParaRPr lang="en-US" altLang="ko-KR" dirty="0" smtClean="0"/>
          </a:p>
          <a:p>
            <a:r>
              <a:rPr lang="ko-KR" altLang="en-US" dirty="0" err="1" smtClean="0"/>
              <a:t>청화대학에서</a:t>
            </a:r>
            <a:r>
              <a:rPr lang="ko-KR" altLang="en-US" dirty="0" smtClean="0"/>
              <a:t> 정부지원금으로 </a:t>
            </a:r>
            <a:r>
              <a:rPr lang="en-US" altLang="ko-KR" dirty="0" smtClean="0"/>
              <a:t>2003</a:t>
            </a:r>
            <a:r>
              <a:rPr lang="ko-KR" altLang="en-US" dirty="0" smtClean="0"/>
              <a:t>년 설립</a:t>
            </a:r>
            <a:endParaRPr lang="en-US" altLang="ko-KR" dirty="0" smtClean="0"/>
          </a:p>
          <a:p>
            <a:r>
              <a:rPr lang="ko-KR" altLang="en-US" dirty="0" smtClean="0"/>
              <a:t>최초 정부지원금은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억 위안</a:t>
            </a:r>
            <a:r>
              <a:rPr lang="en-US" altLang="ko-KR" dirty="0" smtClean="0"/>
              <a:t>(</a:t>
            </a:r>
            <a:r>
              <a:rPr lang="ko-KR" altLang="en-US" dirty="0" smtClean="0"/>
              <a:t>약 </a:t>
            </a:r>
            <a:r>
              <a:rPr lang="en-US" altLang="ko-KR" dirty="0" smtClean="0"/>
              <a:t>2,600</a:t>
            </a:r>
            <a:r>
              <a:rPr lang="ko-KR" altLang="en-US" dirty="0" err="1" smtClean="0"/>
              <a:t>억원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청화대학에서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100% </a:t>
            </a:r>
            <a:r>
              <a:rPr lang="ko-KR" altLang="en-US" dirty="0" smtClean="0"/>
              <a:t>지분 보유</a:t>
            </a:r>
            <a:endParaRPr lang="en-US" altLang="ko-KR" dirty="0" smtClean="0"/>
          </a:p>
          <a:p>
            <a:r>
              <a:rPr lang="en-US" altLang="ko-KR" dirty="0" smtClean="0"/>
              <a:t>100</a:t>
            </a:r>
            <a:r>
              <a:rPr lang="ko-KR" altLang="en-US" dirty="0" err="1" smtClean="0"/>
              <a:t>여개</a:t>
            </a:r>
            <a:r>
              <a:rPr lang="ko-KR" altLang="en-US" dirty="0" smtClean="0"/>
              <a:t> 업체에 직접 투자</a:t>
            </a:r>
            <a:endParaRPr lang="en-US" altLang="ko-KR" dirty="0" smtClean="0"/>
          </a:p>
          <a:p>
            <a:r>
              <a:rPr lang="en-US" altLang="ko-KR" dirty="0" smtClean="0"/>
              <a:t>7</a:t>
            </a:r>
            <a:r>
              <a:rPr lang="ko-KR" altLang="en-US" dirty="0" smtClean="0"/>
              <a:t>개의 상장기업과 </a:t>
            </a:r>
            <a:r>
              <a:rPr lang="en-US" altLang="ko-KR" dirty="0" smtClean="0"/>
              <a:t>30</a:t>
            </a:r>
            <a:r>
              <a:rPr lang="ko-KR" altLang="en-US" dirty="0" err="1" smtClean="0"/>
              <a:t>여개</a:t>
            </a:r>
            <a:r>
              <a:rPr lang="ko-KR" altLang="en-US" dirty="0" smtClean="0"/>
              <a:t> 우수기업의 대주주</a:t>
            </a:r>
            <a:endParaRPr lang="en-US" altLang="ko-KR" dirty="0" smtClean="0"/>
          </a:p>
          <a:p>
            <a:r>
              <a:rPr lang="ko-KR" altLang="en-US" dirty="0" smtClean="0"/>
              <a:t>현금 투자 원칙 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특허 기술 등 보유 안 함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1</a:t>
            </a:r>
            <a:r>
              <a:rPr lang="ko-KR" altLang="en-US" dirty="0" smtClean="0"/>
              <a:t>억 </a:t>
            </a:r>
            <a:r>
              <a:rPr lang="ko-KR" altLang="en-US" dirty="0" err="1" smtClean="0"/>
              <a:t>위엔의</a:t>
            </a:r>
            <a:r>
              <a:rPr lang="ko-KR" altLang="en-US" dirty="0" smtClean="0"/>
              <a:t> 연간 영업 이익 </a:t>
            </a:r>
            <a:r>
              <a:rPr lang="en-US" altLang="ko-KR" dirty="0" smtClean="0"/>
              <a:t>(50% </a:t>
            </a:r>
            <a:r>
              <a:rPr lang="ko-KR" altLang="en-US" dirty="0" smtClean="0"/>
              <a:t>이상 </a:t>
            </a:r>
            <a:r>
              <a:rPr lang="ko-KR" altLang="en-US" dirty="0" err="1" smtClean="0"/>
              <a:t>청화대학에</a:t>
            </a:r>
            <a:r>
              <a:rPr lang="ko-KR" altLang="en-US" dirty="0" smtClean="0"/>
              <a:t> 지원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투자아이템은 지방정부의 협력을 통해 선별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err="1" smtClean="0"/>
              <a:t>청화기술지주회사</a:t>
            </a:r>
            <a:r>
              <a:rPr lang="ko-KR" altLang="en-US" dirty="0" smtClean="0"/>
              <a:t> 개요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기술 출자 없이 현금 투자만 수행</a:t>
            </a:r>
            <a:endParaRPr lang="en-US" altLang="ko-KR" dirty="0" smtClean="0"/>
          </a:p>
          <a:p>
            <a:r>
              <a:rPr lang="ko-KR" altLang="en-US" dirty="0" smtClean="0"/>
              <a:t>정부</a:t>
            </a:r>
            <a:r>
              <a:rPr lang="en-US" altLang="ko-KR" dirty="0" smtClean="0"/>
              <a:t>(</a:t>
            </a:r>
            <a:r>
              <a:rPr lang="ko-KR" altLang="en-US" dirty="0" smtClean="0"/>
              <a:t>대학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에서 </a:t>
            </a:r>
            <a:r>
              <a:rPr lang="en-US" altLang="ko-KR" dirty="0" smtClean="0"/>
              <a:t>2,600</a:t>
            </a:r>
            <a:r>
              <a:rPr lang="ko-KR" altLang="en-US" dirty="0" smtClean="0"/>
              <a:t>억의 막대한 투자</a:t>
            </a:r>
            <a:endParaRPr lang="en-US" altLang="ko-KR" dirty="0" smtClean="0"/>
          </a:p>
          <a:p>
            <a:r>
              <a:rPr lang="ko-KR" altLang="en-US" dirty="0" err="1" smtClean="0"/>
              <a:t>파크</a:t>
            </a:r>
            <a:r>
              <a:rPr lang="ko-KR" altLang="en-US" dirty="0" smtClean="0"/>
              <a:t> 내 기업들을 관리하기 위해 설립</a:t>
            </a:r>
            <a:endParaRPr lang="en-US" altLang="ko-KR" dirty="0" smtClean="0"/>
          </a:p>
          <a:p>
            <a:r>
              <a:rPr lang="ko-KR" altLang="en-US" dirty="0" smtClean="0"/>
              <a:t>임대 수익 등 안정적 수익 기반</a:t>
            </a:r>
            <a:endParaRPr lang="en-US" altLang="ko-KR" dirty="0" smtClean="0"/>
          </a:p>
          <a:p>
            <a:r>
              <a:rPr lang="ko-KR" altLang="en-US" dirty="0" smtClean="0"/>
              <a:t>대학 기술과는 직접적 관계없는 순수 지주회사</a:t>
            </a:r>
            <a:endParaRPr lang="en-US" altLang="ko-KR" dirty="0" smtClean="0"/>
          </a:p>
          <a:p>
            <a:r>
              <a:rPr lang="ko-KR" altLang="en-US" dirty="0" smtClean="0"/>
              <a:t>국내 대학기술지주회사 모델과 상이함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err="1" smtClean="0"/>
              <a:t>청화기술지주회사</a:t>
            </a:r>
            <a:r>
              <a:rPr lang="ko-KR" altLang="en-US" dirty="0" smtClean="0"/>
              <a:t> 특징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71472" y="1500174"/>
            <a:ext cx="8429684" cy="5214974"/>
          </a:xfrm>
        </p:spPr>
        <p:txBody>
          <a:bodyPr/>
          <a:lstStyle/>
          <a:p>
            <a:endParaRPr lang="ko-KR" altLang="en-US" dirty="0" smtClean="0"/>
          </a:p>
          <a:p>
            <a:pPr>
              <a:buNone/>
            </a:pPr>
            <a:endParaRPr lang="ko-KR" altLang="en-US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err="1" smtClean="0"/>
              <a:t>청화기술지주회사</a:t>
            </a:r>
            <a:r>
              <a:rPr lang="ko-KR" altLang="en-US" dirty="0" smtClean="0"/>
              <a:t> 조직도</a:t>
            </a:r>
            <a:endParaRPr lang="ko-KR" altLang="en-US" dirty="0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697" name="_x80243352" descr="EMB000002d034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143116"/>
            <a:ext cx="4929222" cy="438467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143240" y="1714488"/>
            <a:ext cx="2787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청화기술지주회사</a:t>
            </a:r>
            <a:r>
              <a:rPr lang="ko-KR" altLang="en-US" dirty="0" smtClean="0"/>
              <a:t> 조직도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 err="1" smtClean="0"/>
              <a:t>중국판</a:t>
            </a:r>
            <a:r>
              <a:rPr lang="ko-KR" altLang="en-US" dirty="0" smtClean="0"/>
              <a:t> 실리콘밸리</a:t>
            </a:r>
            <a:endParaRPr lang="en-US" altLang="ko-KR" dirty="0" smtClean="0"/>
          </a:p>
          <a:p>
            <a:r>
              <a:rPr lang="en-US" altLang="ko-KR" dirty="0" smtClean="0"/>
              <a:t>2001</a:t>
            </a:r>
            <a:r>
              <a:rPr lang="ko-KR" altLang="en-US" dirty="0" smtClean="0"/>
              <a:t>년 단지 완성</a:t>
            </a:r>
            <a:r>
              <a:rPr lang="en-US" altLang="ko-KR" dirty="0" smtClean="0"/>
              <a:t>(</a:t>
            </a:r>
            <a:r>
              <a:rPr lang="ko-KR" altLang="en-US" dirty="0" smtClean="0"/>
              <a:t>약 </a:t>
            </a:r>
            <a:r>
              <a:rPr lang="en-US" altLang="ko-KR" dirty="0" smtClean="0"/>
              <a:t>5</a:t>
            </a:r>
            <a:r>
              <a:rPr lang="ko-KR" altLang="en-US" dirty="0" smtClean="0"/>
              <a:t>년간의 공사기간 소요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정부가 토지 및 자금 제공</a:t>
            </a:r>
            <a:endParaRPr lang="en-US" altLang="ko-KR" dirty="0" smtClean="0"/>
          </a:p>
          <a:p>
            <a:r>
              <a:rPr lang="ko-KR" altLang="en-US" dirty="0" smtClean="0"/>
              <a:t>총 </a:t>
            </a:r>
            <a:r>
              <a:rPr lang="en-US" altLang="ko-KR" dirty="0" smtClean="0"/>
              <a:t>45</a:t>
            </a:r>
            <a:r>
              <a:rPr lang="ko-KR" altLang="en-US" dirty="0" smtClean="0"/>
              <a:t>만평</a:t>
            </a:r>
            <a:r>
              <a:rPr lang="en-US" altLang="ko-KR" dirty="0" smtClean="0"/>
              <a:t>(</a:t>
            </a:r>
            <a:r>
              <a:rPr lang="ko-KR" altLang="en-US" dirty="0" smtClean="0"/>
              <a:t>건물면적 </a:t>
            </a:r>
            <a:r>
              <a:rPr lang="en-US" altLang="ko-KR" dirty="0" smtClean="0"/>
              <a:t>70</a:t>
            </a:r>
            <a:r>
              <a:rPr lang="ko-KR" altLang="en-US" dirty="0" smtClean="0"/>
              <a:t>만평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건축물 높이 평균 </a:t>
            </a:r>
            <a:r>
              <a:rPr lang="en-US" altLang="ko-KR" dirty="0" smtClean="0"/>
              <a:t>3</a:t>
            </a:r>
            <a:r>
              <a:rPr lang="ko-KR" altLang="en-US" dirty="0" smtClean="0"/>
              <a:t>층</a:t>
            </a:r>
            <a:endParaRPr lang="en-US" altLang="ko-KR" dirty="0" smtClean="0"/>
          </a:p>
          <a:p>
            <a:r>
              <a:rPr lang="ko-KR" altLang="en-US" dirty="0" smtClean="0"/>
              <a:t>현재 </a:t>
            </a:r>
            <a:r>
              <a:rPr lang="en-US" altLang="ko-KR" dirty="0" smtClean="0"/>
              <a:t>180</a:t>
            </a:r>
            <a:r>
              <a:rPr lang="ko-KR" altLang="en-US" dirty="0" smtClean="0"/>
              <a:t>여 기업 입주</a:t>
            </a:r>
            <a:r>
              <a:rPr lang="en-US" altLang="ko-KR" dirty="0" smtClean="0"/>
              <a:t>(1</a:t>
            </a:r>
            <a:r>
              <a:rPr lang="ko-KR" altLang="en-US" dirty="0" smtClean="0"/>
              <a:t>만</a:t>
            </a:r>
            <a:r>
              <a:rPr lang="en-US" altLang="ko-KR" dirty="0" smtClean="0"/>
              <a:t>8</a:t>
            </a:r>
            <a:r>
              <a:rPr lang="ko-KR" altLang="en-US" dirty="0" err="1" smtClean="0"/>
              <a:t>천여명</a:t>
            </a:r>
            <a:r>
              <a:rPr lang="ko-KR" altLang="en-US" dirty="0" smtClean="0"/>
              <a:t> 근무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IBM, Oracle, </a:t>
            </a:r>
            <a:r>
              <a:rPr lang="en-US" altLang="ko-KR" dirty="0" err="1" smtClean="0"/>
              <a:t>Simens</a:t>
            </a:r>
            <a:r>
              <a:rPr lang="en-US" altLang="ko-KR" dirty="0" smtClean="0"/>
              <a:t> </a:t>
            </a:r>
            <a:r>
              <a:rPr lang="ko-KR" altLang="en-US" dirty="0" smtClean="0"/>
              <a:t>등 다국적기업 입주</a:t>
            </a:r>
            <a:endParaRPr lang="en-US" altLang="ko-KR" dirty="0" smtClean="0"/>
          </a:p>
          <a:p>
            <a:r>
              <a:rPr lang="ko-KR" altLang="en-US" dirty="0" smtClean="0"/>
              <a:t>대기업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토지 임대 후 건물 건립 </a:t>
            </a:r>
            <a:r>
              <a:rPr lang="en-US" altLang="ko-KR" dirty="0" smtClean="0"/>
              <a:t>(</a:t>
            </a:r>
            <a:r>
              <a:rPr lang="ko-KR" altLang="en-US" dirty="0" smtClean="0"/>
              <a:t>평당 </a:t>
            </a:r>
            <a:r>
              <a:rPr lang="en-US" altLang="ko-KR" dirty="0" smtClean="0"/>
              <a:t>40</a:t>
            </a:r>
            <a:r>
              <a:rPr lang="ko-KR" altLang="en-US" dirty="0" smtClean="0"/>
              <a:t>만원</a:t>
            </a:r>
            <a:r>
              <a:rPr lang="en-US" altLang="ko-KR" dirty="0" smtClean="0"/>
              <a:t>/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중소기업 및 벤처기업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건물 임대</a:t>
            </a:r>
            <a:endParaRPr lang="en-US" altLang="ko-KR" dirty="0" smtClean="0"/>
          </a:p>
          <a:p>
            <a:r>
              <a:rPr lang="ko-KR" altLang="en-US" dirty="0" err="1" smtClean="0"/>
              <a:t>중관촌</a:t>
            </a:r>
            <a:r>
              <a:rPr lang="ko-KR" altLang="en-US" dirty="0" smtClean="0"/>
              <a:t> 소프트웨어단지 발전책임 유한공사가 운영</a:t>
            </a:r>
            <a:r>
              <a:rPr lang="en-US" altLang="ko-KR" dirty="0" smtClean="0"/>
              <a:t>(</a:t>
            </a:r>
            <a:r>
              <a:rPr lang="ko-KR" altLang="en-US" dirty="0" smtClean="0"/>
              <a:t>임대 및 관리</a:t>
            </a:r>
            <a:r>
              <a:rPr lang="en-US" altLang="ko-KR" dirty="0" smtClean="0"/>
              <a:t>)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o-KR" altLang="en-US" dirty="0" smtClean="0"/>
              <a:t>중국 </a:t>
            </a:r>
            <a:r>
              <a:rPr lang="ko-KR" altLang="en-US" dirty="0" err="1" smtClean="0"/>
              <a:t>중관촌</a:t>
            </a:r>
            <a:r>
              <a:rPr lang="ko-KR" altLang="en-US" dirty="0" smtClean="0"/>
              <a:t> 소프트단지 개요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7972452" cy="4829196"/>
          </a:xfrm>
        </p:spPr>
        <p:txBody>
          <a:bodyPr/>
          <a:lstStyle/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err="1" smtClean="0"/>
              <a:t>중관촌</a:t>
            </a:r>
            <a:r>
              <a:rPr lang="ko-KR" altLang="en-US" dirty="0" smtClean="0"/>
              <a:t> 단지도 </a:t>
            </a:r>
            <a:endParaRPr lang="ko-KR" altLang="en-US" dirty="0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649" name="_x80249160" descr="EMB000002d034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14488"/>
            <a:ext cx="6502400" cy="444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안락한 연구 환경 제공</a:t>
            </a:r>
            <a:r>
              <a:rPr lang="en-US" altLang="ko-KR" dirty="0" smtClean="0"/>
              <a:t>(</a:t>
            </a:r>
            <a:r>
              <a:rPr lang="ko-KR" altLang="en-US" dirty="0" smtClean="0"/>
              <a:t>아름다운 정원 내 위치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단지 내 사회인을 대상한 </a:t>
            </a:r>
            <a:r>
              <a:rPr lang="en-US" altLang="ko-KR" dirty="0" smtClean="0"/>
              <a:t>MBA </a:t>
            </a:r>
            <a:r>
              <a:rPr lang="ko-KR" altLang="en-US" dirty="0" smtClean="0"/>
              <a:t>대학 유치</a:t>
            </a:r>
            <a:endParaRPr lang="en-US" altLang="ko-KR" dirty="0" smtClean="0"/>
          </a:p>
          <a:p>
            <a:r>
              <a:rPr lang="ko-KR" altLang="en-US" dirty="0" smtClean="0"/>
              <a:t>창업 보육센터의 창업 지원 제공</a:t>
            </a:r>
            <a:endParaRPr lang="en-US" altLang="ko-KR" dirty="0" smtClean="0"/>
          </a:p>
          <a:p>
            <a:r>
              <a:rPr lang="ko-KR" altLang="en-US" dirty="0" smtClean="0"/>
              <a:t>입주기업의 세금 우대 혜택</a:t>
            </a:r>
            <a:endParaRPr lang="en-US" altLang="ko-KR" dirty="0" smtClean="0"/>
          </a:p>
          <a:p>
            <a:r>
              <a:rPr lang="ko-KR" altLang="en-US" dirty="0" smtClean="0"/>
              <a:t>단지 내 </a:t>
            </a:r>
            <a:r>
              <a:rPr lang="en-US" altLang="ko-KR" dirty="0" smtClean="0"/>
              <a:t>3</a:t>
            </a:r>
            <a:r>
              <a:rPr lang="ko-KR" altLang="en-US" dirty="0" err="1" smtClean="0"/>
              <a:t>천평</a:t>
            </a:r>
            <a:r>
              <a:rPr lang="ko-KR" altLang="en-US" dirty="0" smtClean="0"/>
              <a:t> 규모의 교육센터 활용</a:t>
            </a:r>
            <a:endParaRPr lang="en-US" altLang="ko-KR" dirty="0" smtClean="0"/>
          </a:p>
          <a:p>
            <a:r>
              <a:rPr lang="ko-KR" altLang="en-US" dirty="0" smtClean="0"/>
              <a:t>교육센터 교육프로그램 이수자의 </a:t>
            </a:r>
            <a:r>
              <a:rPr lang="en-US" altLang="ko-KR" dirty="0" smtClean="0"/>
              <a:t>70%</a:t>
            </a:r>
            <a:r>
              <a:rPr lang="ko-KR" altLang="en-US" dirty="0" smtClean="0"/>
              <a:t>가 취업</a:t>
            </a:r>
            <a:endParaRPr lang="en-US" altLang="ko-KR" dirty="0" smtClean="0"/>
          </a:p>
          <a:p>
            <a:r>
              <a:rPr lang="ko-KR" altLang="en-US" dirty="0" smtClean="0"/>
              <a:t>기술력은 </a:t>
            </a:r>
            <a:r>
              <a:rPr lang="ko-KR" altLang="en-US" dirty="0" err="1" smtClean="0"/>
              <a:t>중국내</a:t>
            </a:r>
            <a:r>
              <a:rPr lang="ko-KR" altLang="en-US" dirty="0" smtClean="0"/>
              <a:t> 최고 수준</a:t>
            </a:r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o-KR" altLang="en-US" dirty="0" smtClean="0"/>
              <a:t>중국 </a:t>
            </a:r>
            <a:r>
              <a:rPr lang="ko-KR" altLang="en-US" dirty="0" err="1" smtClean="0"/>
              <a:t>중관촌소프트단지</a:t>
            </a:r>
            <a:r>
              <a:rPr lang="ko-KR" altLang="en-US" dirty="0" smtClean="0"/>
              <a:t> 특징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대학기술이전센터</a:t>
            </a:r>
            <a:r>
              <a:rPr lang="en-US" altLang="ko-KR" dirty="0" smtClean="0"/>
              <a:t>(TLO)</a:t>
            </a:r>
            <a:r>
              <a:rPr lang="ko-KR" altLang="en-US" dirty="0" smtClean="0"/>
              <a:t>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중요성 인식 공유 필요</a:t>
            </a:r>
            <a:endParaRPr lang="en-US" altLang="ko-KR" dirty="0" smtClean="0"/>
          </a:p>
          <a:p>
            <a:r>
              <a:rPr lang="ko-KR" altLang="en-US" dirty="0" smtClean="0"/>
              <a:t>전문가에 의한 </a:t>
            </a:r>
            <a:r>
              <a:rPr lang="en-US" altLang="ko-KR" dirty="0" smtClean="0"/>
              <a:t>TLO </a:t>
            </a:r>
            <a:r>
              <a:rPr lang="ko-KR" altLang="en-US" dirty="0" smtClean="0"/>
              <a:t>책임 운영</a:t>
            </a:r>
            <a:endParaRPr lang="en-US" altLang="ko-KR" dirty="0" smtClean="0"/>
          </a:p>
          <a:p>
            <a:r>
              <a:rPr lang="ko-KR" altLang="en-US" dirty="0" smtClean="0"/>
              <a:t>집중 분야</a:t>
            </a:r>
            <a:r>
              <a:rPr lang="en-US" altLang="ko-KR" dirty="0" smtClean="0"/>
              <a:t>(</a:t>
            </a:r>
            <a:r>
              <a:rPr lang="ko-KR" altLang="en-US" dirty="0" smtClean="0"/>
              <a:t>생명과학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정보기술 등</a:t>
            </a:r>
            <a:r>
              <a:rPr lang="en-US" altLang="ko-KR" dirty="0" smtClean="0"/>
              <a:t>) </a:t>
            </a:r>
            <a:r>
              <a:rPr lang="ko-KR" altLang="en-US" dirty="0" smtClean="0"/>
              <a:t>선정 및 중점 지원</a:t>
            </a:r>
            <a:endParaRPr lang="en-US" altLang="ko-KR" dirty="0" smtClean="0"/>
          </a:p>
          <a:p>
            <a:r>
              <a:rPr lang="ko-KR" altLang="en-US" dirty="0" smtClean="0"/>
              <a:t>업무 프로세스 개선 및 시스템 개발</a:t>
            </a:r>
            <a:endParaRPr lang="en-US" altLang="ko-KR" dirty="0" smtClean="0"/>
          </a:p>
          <a:p>
            <a:r>
              <a:rPr lang="ko-KR" altLang="en-US" dirty="0" smtClean="0"/>
              <a:t>서비스 고급화 및 효율화 제고</a:t>
            </a:r>
            <a:endParaRPr lang="en-US" altLang="ko-KR" dirty="0" smtClean="0"/>
          </a:p>
          <a:p>
            <a:r>
              <a:rPr lang="ko-KR" altLang="en-US" dirty="0" smtClean="0"/>
              <a:t>인센티브 제도 활성</a:t>
            </a:r>
            <a:endParaRPr lang="en-US" altLang="ko-KR" dirty="0" smtClean="0"/>
          </a:p>
          <a:p>
            <a:r>
              <a:rPr lang="ko-KR" altLang="en-US" dirty="0" smtClean="0"/>
              <a:t>정부 지원 유도</a:t>
            </a:r>
            <a:endParaRPr lang="en-US" altLang="ko-KR" dirty="0" smtClean="0"/>
          </a:p>
          <a:p>
            <a:r>
              <a:rPr lang="ko-KR" altLang="en-US" dirty="0" smtClean="0"/>
              <a:t>산학연 공동 네트워크 강화</a:t>
            </a:r>
            <a:endParaRPr lang="en-US" altLang="ko-KR" dirty="0" smtClean="0"/>
          </a:p>
          <a:p>
            <a:r>
              <a:rPr lang="ko-KR" altLang="en-US" dirty="0" smtClean="0"/>
              <a:t>전국 </a:t>
            </a:r>
            <a:r>
              <a:rPr lang="ko-KR" altLang="en-US" dirty="0" err="1" smtClean="0"/>
              <a:t>산학협력단</a:t>
            </a:r>
            <a:r>
              <a:rPr lang="en-US" altLang="ko-KR" dirty="0" smtClean="0"/>
              <a:t>·</a:t>
            </a:r>
            <a:r>
              <a:rPr lang="ko-KR" altLang="en-US" dirty="0" smtClean="0"/>
              <a:t>연구처장 협의회의 역할 중요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smtClean="0"/>
              <a:t>결  </a:t>
            </a:r>
            <a:r>
              <a:rPr lang="ko-KR" altLang="en-US" dirty="0" err="1" smtClean="0"/>
              <a:t>론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437</TotalTime>
  <Words>1068</Words>
  <Application>Microsoft Office PowerPoint</Application>
  <PresentationFormat>화면 슬라이드 쇼(4:3)</PresentationFormat>
  <Paragraphs>327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고구려 벽화</vt:lpstr>
      <vt:lpstr>선진국 우수 대학의  기술이전 정책</vt:lpstr>
      <vt:lpstr>순 서</vt:lpstr>
      <vt:lpstr>미국 대학 기술이전조직(TLO)의 주요 활동</vt:lpstr>
      <vt:lpstr>미국 대학 TLO 주요 통계 현황</vt:lpstr>
      <vt:lpstr>TLO의 인력 구성</vt:lpstr>
      <vt:lpstr>기술이전 수입료 배분 정책</vt:lpstr>
      <vt:lpstr>Cornell의 성공 전략</vt:lpstr>
      <vt:lpstr>Harvard의 성공 전략</vt:lpstr>
      <vt:lpstr>Johns Hopkins 의 성공 전략</vt:lpstr>
      <vt:lpstr>Columbia 의 성공 전략</vt:lpstr>
      <vt:lpstr>Harvard의 기술이전 프로세스</vt:lpstr>
      <vt:lpstr>Johns Hopkins 기술이전 프로세스</vt:lpstr>
      <vt:lpstr>슬라이드 13</vt:lpstr>
      <vt:lpstr>중국 청화사이언스파크 연혁</vt:lpstr>
      <vt:lpstr>청화사이언스파크 현황</vt:lpstr>
      <vt:lpstr>청화사이언스파크 특징</vt:lpstr>
      <vt:lpstr>청화기술지주회사 개요</vt:lpstr>
      <vt:lpstr>청화기술지주회사 특징</vt:lpstr>
      <vt:lpstr>청화기술지주회사 조직도</vt:lpstr>
      <vt:lpstr>중국 중관촌 소프트단지 개요</vt:lpstr>
      <vt:lpstr>중관촌 단지도 </vt:lpstr>
      <vt:lpstr>중국 중관촌소프트단지 특징</vt:lpstr>
      <vt:lpstr>결  론</vt:lpstr>
    </vt:vector>
  </TitlesOfParts>
  <Company>연세대학교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백혜진</dc:creator>
  <cp:lastModifiedBy>백혜진</cp:lastModifiedBy>
  <cp:revision>52</cp:revision>
  <dcterms:created xsi:type="dcterms:W3CDTF">2008-04-29T07:56:45Z</dcterms:created>
  <dcterms:modified xsi:type="dcterms:W3CDTF">2008-04-30T09:08:37Z</dcterms:modified>
</cp:coreProperties>
</file>