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2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6F6"/>
    <a:srgbClr val="FCFCFC"/>
    <a:srgbClr val="102427"/>
    <a:srgbClr val="F69A1E"/>
    <a:srgbClr val="EC8B00"/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A1C8B7-4785-8958-02A0-7265C5D832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8786FFB-748E-3CC3-EE0B-0C924AE2AE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183C6F-1C54-C4FC-9B5E-315FFED20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FBC1799-CC80-D609-381A-88EA3521A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3289B4-6B7A-0D2E-0167-FB18409DF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3235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06E0D4-2050-8B37-70C6-300A190E6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CC5F1F6-5A23-A444-E68F-F2542FBC4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720302-93F6-ACCF-ED0A-B44C5E152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1ABF528-E9C4-C753-5918-6D0B3F2F9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B13FF03-C5D8-E491-E24D-AD0070CB5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29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16686C-75F1-4F57-709F-13DDEFE40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B457A2A-1F30-D986-8A28-F7E91B4C5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F14A80-C8BC-4EF2-F654-790D7111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EA7F21-75A8-ED79-F88A-12B62C262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2F22B3-43F4-D1B0-ECAE-E20E7617C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1521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D52143-56EF-CD24-A7B4-D22F03E24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A0B7B6C-0CB1-D4E3-8BB6-AC2D6B4CA3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F542555-DAD4-4F58-C787-17E6D4FF95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E1CD200-49F6-3DC7-4321-FCBABBDA1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C56C13D-1E11-3792-32C7-219E3027F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3F662DA-E63F-3A9E-5BAF-FFE1ADCC9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6780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9F3FC2-2E7E-5823-2316-911922AA4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170B45F-3457-1C9B-8FB8-D144E117F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6A2193D-8B9F-211B-9CBA-2D0507A83B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D8E2DFE-37D9-C597-3CC3-01B7531839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91870C8-D6F7-89E2-EB92-859670359B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B8E1B02-B302-8C86-8653-89DEDA398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86BD984-C517-EA12-5324-8B7BC8A7C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0149AE8-443C-170B-AE5B-FDB99884C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7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201795-D8A1-66EF-0FA8-D4C3AEB2F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4173BC3-5F95-ED83-6B9D-416F8BD78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DDA18A8-9207-2307-5AEA-0769D6981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FD375E2-F859-86D5-60B7-9128E4F37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959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A25C39F-0F20-7935-C052-97A7FD693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0D56C2-F62A-8860-FE22-D29A9EC98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9A46BC7-3173-5360-B9BB-DD2BB89B5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6112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D5D9CA-07CB-DC8C-A034-34F08742A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DB855C-A84B-C1DC-D85C-1229D8FD8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752CD91-1308-5E05-97B7-200376F5E5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34C14FE-4FAE-4606-040A-532ECD6F2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ADF47E1-3B6F-7D49-ED95-71E4E6F41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8992C09-D385-CEB3-7DF6-8629741A0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875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CEA09A-92B4-44AA-3FF0-BCCC00246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16A0484-A48A-30C7-98DF-A936F90F0B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DD96936-F4C3-1B27-03CB-25EC9F5E1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AEB22F7-7F14-2BBD-9E54-0B856451A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DEE06A2-A5FD-AA34-A3F8-98DB620EA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C0EEBC9-2BB9-1B39-866D-42B49929F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260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0DB138-653D-6373-094F-7155CE8B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3C3BFA9-18C5-3759-E736-99842BE92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1D3FF6-D279-AF14-F044-6A00EB2A6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E6C3DE-B80D-4CB5-0D0F-2073F113B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BBABED2-F89E-D40A-7043-6D6A26A25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5686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41D9113-DA8D-65D2-143E-A74859CD70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20EA44F-97B4-402D-6454-A542A8E540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2B21B6-4325-0FDA-5BBD-A532B9A28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58F4F65-AC3F-ADAC-FAF6-0CB217D7E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87F8DB-9D84-9799-C9E8-05F329E5B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0594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0FFDF07-AC2C-67AC-7679-8AEABB19D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6DD9F87-20C0-257D-8F80-79D20F83C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BA0DD1-819D-1E04-1E08-1C9D5823D3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4D145-C2F6-49DF-A917-72765AB7829A}" type="datetimeFigureOut">
              <a:rPr lang="ko-KR" altLang="en-US" smtClean="0"/>
              <a:t>2022-12-06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8CFA1FC-2C42-DB0E-3A0D-496055E1BF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E44C27-1CBA-B35D-0F75-0260D00F2F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690FB-295A-4681-9946-A13F6BB77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1219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6" name="그림 15" descr="건물, 우산이(가) 표시된 사진&#10;&#10;자동 생성된 설명">
              <a:extLst>
                <a:ext uri="{FF2B5EF4-FFF2-40B4-BE49-F238E27FC236}">
                  <a16:creationId xmlns:a16="http://schemas.microsoft.com/office/drawing/2014/main" id="{A2FED989-3BE0-43DD-86A2-DD6622824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grpSp>
          <p:nvGrpSpPr>
            <p:cNvPr id="8" name="그룹 7"/>
            <p:cNvGrpSpPr/>
            <p:nvPr/>
          </p:nvGrpSpPr>
          <p:grpSpPr>
            <a:xfrm>
              <a:off x="8779669" y="96187"/>
              <a:ext cx="3143312" cy="745332"/>
              <a:chOff x="8784431" y="117066"/>
              <a:chExt cx="3143312" cy="745332"/>
            </a:xfrm>
          </p:grpSpPr>
          <p:sp>
            <p:nvSpPr>
              <p:cNvPr id="5" name="자유형 4"/>
              <p:cNvSpPr/>
              <p:nvPr/>
            </p:nvSpPr>
            <p:spPr>
              <a:xfrm>
                <a:off x="8784431" y="117066"/>
                <a:ext cx="1319212" cy="745332"/>
              </a:xfrm>
              <a:custGeom>
                <a:avLst/>
                <a:gdLst>
                  <a:gd name="connsiteX0" fmla="*/ 1319212 w 1319212"/>
                  <a:gd name="connsiteY0" fmla="*/ 0 h 745332"/>
                  <a:gd name="connsiteX1" fmla="*/ 1221581 w 1319212"/>
                  <a:gd name="connsiteY1" fmla="*/ 745332 h 745332"/>
                  <a:gd name="connsiteX2" fmla="*/ 0 w 1319212"/>
                  <a:gd name="connsiteY2" fmla="*/ 702469 h 745332"/>
                  <a:gd name="connsiteX3" fmla="*/ 0 w 1319212"/>
                  <a:gd name="connsiteY3" fmla="*/ 57150 h 745332"/>
                  <a:gd name="connsiteX4" fmla="*/ 1319212 w 1319212"/>
                  <a:gd name="connsiteY4" fmla="*/ 0 h 74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9212" h="745332">
                    <a:moveTo>
                      <a:pt x="1319212" y="0"/>
                    </a:moveTo>
                    <a:lnTo>
                      <a:pt x="1221581" y="745332"/>
                    </a:lnTo>
                    <a:lnTo>
                      <a:pt x="0" y="702469"/>
                    </a:lnTo>
                    <a:lnTo>
                      <a:pt x="0" y="57150"/>
                    </a:lnTo>
                    <a:lnTo>
                      <a:pt x="1319212" y="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solidFill>
                  <a:srgbClr val="FCFCF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자유형 6"/>
              <p:cNvSpPr/>
              <p:nvPr/>
            </p:nvSpPr>
            <p:spPr>
              <a:xfrm>
                <a:off x="10010836" y="290898"/>
                <a:ext cx="1916907" cy="571500"/>
              </a:xfrm>
              <a:custGeom>
                <a:avLst/>
                <a:gdLst>
                  <a:gd name="connsiteX0" fmla="*/ 76200 w 1916907"/>
                  <a:gd name="connsiteY0" fmla="*/ 0 h 571500"/>
                  <a:gd name="connsiteX1" fmla="*/ 0 w 1916907"/>
                  <a:gd name="connsiteY1" fmla="*/ 550069 h 571500"/>
                  <a:gd name="connsiteX2" fmla="*/ 1916907 w 1916907"/>
                  <a:gd name="connsiteY2" fmla="*/ 571500 h 571500"/>
                  <a:gd name="connsiteX3" fmla="*/ 1916907 w 1916907"/>
                  <a:gd name="connsiteY3" fmla="*/ 50006 h 571500"/>
                  <a:gd name="connsiteX4" fmla="*/ 76200 w 1916907"/>
                  <a:gd name="connsiteY4" fmla="*/ 0 h 57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16907" h="571500">
                    <a:moveTo>
                      <a:pt x="76200" y="0"/>
                    </a:moveTo>
                    <a:lnTo>
                      <a:pt x="0" y="550069"/>
                    </a:lnTo>
                    <a:lnTo>
                      <a:pt x="1916907" y="571500"/>
                    </a:lnTo>
                    <a:lnTo>
                      <a:pt x="1916907" y="50006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F6F6F6"/>
              </a:solidFill>
              <a:ln>
                <a:solidFill>
                  <a:srgbClr val="F6F6F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4" name="제목 1">
            <a:extLst>
              <a:ext uri="{FF2B5EF4-FFF2-40B4-BE49-F238E27FC236}">
                <a16:creationId xmlns:a16="http://schemas.microsoft.com/office/drawing/2014/main" id="{BC0C38C3-66B8-579D-A1BC-5E3C6CA5EC7C}"/>
              </a:ext>
            </a:extLst>
          </p:cNvPr>
          <p:cNvSpPr txBox="1">
            <a:spLocks/>
          </p:cNvSpPr>
          <p:nvPr/>
        </p:nvSpPr>
        <p:spPr>
          <a:xfrm>
            <a:off x="1195462" y="953320"/>
            <a:ext cx="6367055" cy="1956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70000"/>
              </a:lnSpc>
            </a:pPr>
            <a:r>
              <a:rPr kumimoji="1" lang="ko-KR" altLang="en-US" sz="2800" b="1" dirty="0" smtClean="0">
                <a:solidFill>
                  <a:srgbClr val="EC8B00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동국대학교 </a:t>
            </a:r>
            <a:r>
              <a:rPr kumimoji="1" lang="en-US" altLang="ko-KR" sz="2800" b="1" dirty="0" smtClean="0">
                <a:solidFill>
                  <a:srgbClr val="EC8B00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WISE </a:t>
            </a:r>
            <a:endParaRPr kumimoji="1" lang="en-US" altLang="ko-KR" sz="2800" b="1" dirty="0">
              <a:solidFill>
                <a:srgbClr val="EC8B00"/>
              </a:solidFill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>
              <a:lnSpc>
                <a:spcPct val="170000"/>
              </a:lnSpc>
            </a:pPr>
            <a:r>
              <a:rPr kumimoji="1" lang="en-US" altLang="ko-KR" sz="2800" b="1" dirty="0" smtClean="0">
                <a:solidFill>
                  <a:srgbClr val="EC8B00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LINC3.0 </a:t>
            </a:r>
            <a:r>
              <a:rPr kumimoji="1" lang="ko-KR" altLang="en-US" sz="2800" b="1" dirty="0" smtClean="0">
                <a:solidFill>
                  <a:srgbClr val="EC8B00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캡스톤디자인 경진대회</a:t>
            </a:r>
            <a:endParaRPr kumimoji="1" lang="en-US" altLang="ko-KR" sz="2800" b="1" dirty="0" smtClean="0">
              <a:solidFill>
                <a:srgbClr val="EC8B00"/>
              </a:solidFill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>
              <a:lnSpc>
                <a:spcPct val="170000"/>
              </a:lnSpc>
            </a:pPr>
            <a:r>
              <a:rPr kumimoji="1" lang="ko-KR" altLang="en-US" sz="2800" b="1" dirty="0" smtClean="0">
                <a:solidFill>
                  <a:srgbClr val="EC8B00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발표 자료</a:t>
            </a:r>
            <a:endParaRPr kumimoji="1" lang="ko-KR" altLang="en-US" sz="2800" b="1" dirty="0">
              <a:solidFill>
                <a:srgbClr val="EC8B00"/>
              </a:solidFill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BC0C38C3-66B8-579D-A1BC-5E3C6CA5EC7C}"/>
              </a:ext>
            </a:extLst>
          </p:cNvPr>
          <p:cNvSpPr txBox="1">
            <a:spLocks/>
          </p:cNvSpPr>
          <p:nvPr/>
        </p:nvSpPr>
        <p:spPr>
          <a:xfrm>
            <a:off x="454369" y="3225224"/>
            <a:ext cx="4517136" cy="1956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kumimoji="1" lang="ko-KR" altLang="en-US" sz="2000" b="1" dirty="0" err="1">
                <a:solidFill>
                  <a:srgbClr val="102427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발표주제명</a:t>
            </a:r>
            <a:r>
              <a:rPr kumimoji="1" lang="en-US" altLang="ko-KR" sz="2000" b="1" dirty="0">
                <a:solidFill>
                  <a:srgbClr val="102427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 </a:t>
            </a:r>
            <a:endParaRPr kumimoji="1" lang="en-US" altLang="ko-KR" sz="2000" b="1" dirty="0" smtClean="0">
              <a:solidFill>
                <a:srgbClr val="102427"/>
              </a:solidFill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>
              <a:lnSpc>
                <a:spcPct val="170000"/>
              </a:lnSpc>
            </a:pPr>
            <a:r>
              <a:rPr kumimoji="1" lang="ko-KR" altLang="en-US" sz="2000" b="1" dirty="0" err="1" smtClean="0">
                <a:solidFill>
                  <a:srgbClr val="102427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팀명</a:t>
            </a:r>
            <a:r>
              <a:rPr kumimoji="1" lang="en-US" altLang="ko-KR" sz="2000" b="1" dirty="0" smtClean="0">
                <a:solidFill>
                  <a:srgbClr val="102427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 </a:t>
            </a:r>
          </a:p>
          <a:p>
            <a:pPr>
              <a:lnSpc>
                <a:spcPct val="170000"/>
              </a:lnSpc>
            </a:pPr>
            <a:r>
              <a:rPr kumimoji="1" lang="ko-KR" altLang="en-US" sz="2000" b="1" dirty="0" smtClean="0">
                <a:solidFill>
                  <a:srgbClr val="102427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학과</a:t>
            </a:r>
            <a:r>
              <a:rPr kumimoji="1" lang="en-US" altLang="ko-KR" sz="2000" b="1" dirty="0" smtClean="0">
                <a:solidFill>
                  <a:srgbClr val="102427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kumimoji="1" lang="ko-KR" altLang="en-US" sz="2000" b="1" dirty="0" smtClean="0">
                <a:solidFill>
                  <a:srgbClr val="102427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전공</a:t>
            </a:r>
            <a:r>
              <a:rPr kumimoji="1" lang="en-US" altLang="ko-KR" sz="2000" b="1" dirty="0" smtClean="0">
                <a:solidFill>
                  <a:srgbClr val="102427"/>
                </a:solidFill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):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88" y="117066"/>
            <a:ext cx="2015949" cy="52072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8168" y="191626"/>
            <a:ext cx="1114813" cy="37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1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BC0C38C3-66B8-579D-A1BC-5E3C6CA5EC7C}"/>
              </a:ext>
            </a:extLst>
          </p:cNvPr>
          <p:cNvSpPr txBox="1">
            <a:spLocks/>
          </p:cNvSpPr>
          <p:nvPr/>
        </p:nvSpPr>
        <p:spPr>
          <a:xfrm>
            <a:off x="865849" y="1052001"/>
            <a:ext cx="4055421" cy="1108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kumimoji="1" lang="en-US" altLang="ko-KR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CONTENTS</a:t>
            </a:r>
            <a:endParaRPr kumimoji="1" lang="ko-KR" altLang="en-US" sz="48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40AFBE-F861-9098-E25A-55D7490E0FED}"/>
              </a:ext>
            </a:extLst>
          </p:cNvPr>
          <p:cNvSpPr txBox="1"/>
          <p:nvPr/>
        </p:nvSpPr>
        <p:spPr>
          <a:xfrm>
            <a:off x="550239" y="5159668"/>
            <a:ext cx="54440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</a:rPr>
              <a:t>표지</a:t>
            </a:r>
            <a:r>
              <a:rPr lang="en-US" altLang="ko-KR" dirty="0">
                <a:solidFill>
                  <a:srgbClr val="FF0000"/>
                </a:solidFill>
              </a:rPr>
              <a:t>/</a:t>
            </a:r>
            <a:r>
              <a:rPr lang="ko-KR" altLang="en-US" dirty="0">
                <a:solidFill>
                  <a:srgbClr val="FF0000"/>
                </a:solidFill>
              </a:rPr>
              <a:t>목차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제외 </a:t>
            </a:r>
            <a:r>
              <a:rPr lang="en-US" altLang="ko-KR" dirty="0" smtClean="0">
                <a:solidFill>
                  <a:srgbClr val="FF0000"/>
                </a:solidFill>
              </a:rPr>
              <a:t>15</a:t>
            </a:r>
            <a:r>
              <a:rPr lang="ko-KR" altLang="en-US" dirty="0" smtClean="0">
                <a:solidFill>
                  <a:srgbClr val="FF0000"/>
                </a:solidFill>
              </a:rPr>
              <a:t>페이지 </a:t>
            </a:r>
            <a:r>
              <a:rPr lang="ko-KR" altLang="en-US" dirty="0">
                <a:solidFill>
                  <a:srgbClr val="FF0000"/>
                </a:solidFill>
              </a:rPr>
              <a:t>이내로 자유롭게 구성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en-US" altLang="ko-KR" dirty="0" smtClean="0">
                <a:solidFill>
                  <a:srgbClr val="FF0000"/>
                </a:solidFill>
              </a:rPr>
              <a:t>15</a:t>
            </a:r>
            <a:r>
              <a:rPr lang="ko-KR" altLang="en-US" dirty="0" smtClean="0">
                <a:solidFill>
                  <a:srgbClr val="FF0000"/>
                </a:solidFill>
              </a:rPr>
              <a:t>페이지를 </a:t>
            </a:r>
            <a:r>
              <a:rPr lang="ko-KR" altLang="en-US" dirty="0">
                <a:solidFill>
                  <a:srgbClr val="FF0000"/>
                </a:solidFill>
              </a:rPr>
              <a:t>넘겨도 무방하나 발표시간 </a:t>
            </a:r>
            <a:r>
              <a:rPr lang="en-US" altLang="ko-KR" dirty="0">
                <a:solidFill>
                  <a:srgbClr val="FF0000"/>
                </a:solidFill>
              </a:rPr>
              <a:t>5</a:t>
            </a:r>
            <a:r>
              <a:rPr lang="ko-KR" altLang="en-US" dirty="0">
                <a:solidFill>
                  <a:srgbClr val="FF0000"/>
                </a:solidFill>
              </a:rPr>
              <a:t>분 엄수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ko-KR" altLang="en-US" dirty="0">
                <a:solidFill>
                  <a:srgbClr val="FF0000"/>
                </a:solidFill>
              </a:rPr>
              <a:t>옆의 목차는 예시 항목임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E89929E7-F582-D943-EC99-29E8F340F639}"/>
              </a:ext>
            </a:extLst>
          </p:cNvPr>
          <p:cNvSpPr txBox="1">
            <a:spLocks/>
          </p:cNvSpPr>
          <p:nvPr/>
        </p:nvSpPr>
        <p:spPr>
          <a:xfrm>
            <a:off x="4708633" y="1961568"/>
            <a:ext cx="4591002" cy="7198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indent="-742950" latinLnBrk="0">
              <a:lnSpc>
                <a:spcPct val="150000"/>
              </a:lnSpc>
              <a:spcBef>
                <a:spcPts val="0"/>
              </a:spcBef>
              <a:buFontTx/>
              <a:buAutoNum type="arabicPeriod"/>
            </a:pPr>
            <a:r>
              <a:rPr kumimoji="1"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팀 소개</a:t>
            </a:r>
            <a:endParaRPr kumimoji="1" lang="en-US" altLang="ko-KR" sz="2000" dirty="0" smtClean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  <a:p>
            <a:pPr marL="742950" indent="-742950" latinLnBrk="0">
              <a:lnSpc>
                <a:spcPct val="150000"/>
              </a:lnSpc>
              <a:spcBef>
                <a:spcPts val="0"/>
              </a:spcBef>
              <a:buFontTx/>
              <a:buAutoNum type="arabicPeriod"/>
            </a:pPr>
            <a:r>
              <a:rPr kumimoji="1"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아이템 개발 필요성 및 동기</a:t>
            </a:r>
            <a:endParaRPr kumimoji="1" lang="en-US" altLang="ko-KR" sz="2000" dirty="0" smtClean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  <a:p>
            <a:pPr marL="742950" indent="-742950" latinLnBrk="0">
              <a:lnSpc>
                <a:spcPct val="150000"/>
              </a:lnSpc>
              <a:spcBef>
                <a:spcPts val="0"/>
              </a:spcBef>
              <a:buFontTx/>
              <a:buAutoNum type="arabicPeriod"/>
            </a:pPr>
            <a:r>
              <a:rPr kumimoji="1"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개발 아이템 소개</a:t>
            </a:r>
            <a:r>
              <a:rPr kumimoji="1" lang="en-US" altLang="ko-KR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(</a:t>
            </a:r>
            <a:r>
              <a:rPr kumimoji="1"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기술</a:t>
            </a:r>
            <a:r>
              <a:rPr kumimoji="1" lang="en-US" altLang="ko-KR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, </a:t>
            </a:r>
            <a:r>
              <a:rPr kumimoji="1"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기능 등</a:t>
            </a:r>
            <a:r>
              <a:rPr kumimoji="1" lang="en-US" altLang="ko-KR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)</a:t>
            </a:r>
          </a:p>
          <a:p>
            <a:pPr marL="742950" indent="-742950" latinLnBrk="0">
              <a:lnSpc>
                <a:spcPct val="150000"/>
              </a:lnSpc>
              <a:spcBef>
                <a:spcPts val="0"/>
              </a:spcBef>
              <a:buFontTx/>
              <a:buAutoNum type="arabicPeriod"/>
            </a:pPr>
            <a:r>
              <a:rPr kumimoji="1"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아이템 제작 과정</a:t>
            </a:r>
            <a:endParaRPr kumimoji="1" lang="en-US" altLang="ko-KR" sz="2000" dirty="0" smtClean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  <a:p>
            <a:pPr marL="742950" indent="-742950" latinLnBrk="0">
              <a:lnSpc>
                <a:spcPct val="150000"/>
              </a:lnSpc>
              <a:spcBef>
                <a:spcPts val="0"/>
              </a:spcBef>
              <a:buFontTx/>
              <a:buAutoNum type="arabicPeriod"/>
            </a:pPr>
            <a:r>
              <a:rPr kumimoji="1"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아이템의 차별성</a:t>
            </a:r>
            <a:endParaRPr kumimoji="1" lang="en-US" altLang="ko-KR" sz="2000" dirty="0" smtClean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  <a:p>
            <a:pPr marL="742950" indent="-742950" latinLnBrk="0">
              <a:lnSpc>
                <a:spcPct val="150000"/>
              </a:lnSpc>
              <a:spcBef>
                <a:spcPts val="0"/>
              </a:spcBef>
              <a:buFontTx/>
              <a:buAutoNum type="arabicPeriod"/>
            </a:pPr>
            <a:r>
              <a:rPr kumimoji="1" lang="ko-KR" altLang="en-US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기대효과 및 활용방안</a:t>
            </a:r>
            <a:r>
              <a:rPr kumimoji="1" lang="en-US" altLang="ko-KR" sz="2000" dirty="0" smtClean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</a:t>
            </a:r>
            <a:endParaRPr kumimoji="1" lang="ko-KR" altLang="en-US" sz="2000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88" y="117066"/>
            <a:ext cx="2015949" cy="52072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8168" y="191626"/>
            <a:ext cx="1114813" cy="37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9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88" y="117066"/>
            <a:ext cx="2015949" cy="52072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8168" y="191626"/>
            <a:ext cx="1114813" cy="3716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81758" y="6426679"/>
            <a:ext cx="4683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-3-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9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63</Words>
  <Application>Microsoft Office PowerPoint</Application>
  <PresentationFormat>와이드스크린</PresentationFormat>
  <Paragraphs>17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KoPubWorld돋움체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 아현</dc:creator>
  <cp:lastModifiedBy>user</cp:lastModifiedBy>
  <cp:revision>9</cp:revision>
  <dcterms:created xsi:type="dcterms:W3CDTF">2022-10-07T06:00:08Z</dcterms:created>
  <dcterms:modified xsi:type="dcterms:W3CDTF">2022-12-06T09:25:05Z</dcterms:modified>
</cp:coreProperties>
</file>