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301" r:id="rId2"/>
    <p:sldId id="323" r:id="rId3"/>
    <p:sldId id="327" r:id="rId4"/>
    <p:sldId id="302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26" r:id="rId17"/>
    <p:sldId id="318" r:id="rId18"/>
    <p:sldId id="320" r:id="rId19"/>
    <p:sldId id="321" r:id="rId20"/>
    <p:sldId id="322" r:id="rId21"/>
    <p:sldId id="325" r:id="rId22"/>
    <p:sldId id="257" r:id="rId23"/>
    <p:sldId id="258" r:id="rId24"/>
    <p:sldId id="259" r:id="rId25"/>
    <p:sldId id="262" r:id="rId26"/>
    <p:sldId id="263" r:id="rId27"/>
    <p:sldId id="264" r:id="rId28"/>
    <p:sldId id="265" r:id="rId29"/>
    <p:sldId id="261" r:id="rId30"/>
    <p:sldId id="266" r:id="rId31"/>
    <p:sldId id="276" r:id="rId32"/>
    <p:sldId id="291" r:id="rId33"/>
  </p:sldIdLst>
  <p:sldSz cx="9906000" cy="6858000" type="A4"/>
  <p:notesSz cx="7102475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FF"/>
    <a:srgbClr val="D9D9D9"/>
    <a:srgbClr val="ABCCF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99" autoAdjust="0"/>
    <p:restoredTop sz="93936" autoAdjust="0"/>
  </p:normalViewPr>
  <p:slideViewPr>
    <p:cSldViewPr>
      <p:cViewPr varScale="1">
        <p:scale>
          <a:sx n="105" d="100"/>
          <a:sy n="105" d="100"/>
        </p:scale>
        <p:origin x="-1746" y="-9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513" cy="512304"/>
          </a:xfrm>
          <a:prstGeom prst="rect">
            <a:avLst/>
          </a:prstGeom>
        </p:spPr>
        <p:txBody>
          <a:bodyPr vert="horz" lIns="94778" tIns="47388" rIns="94778" bIns="4738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2305" y="0"/>
            <a:ext cx="3078513" cy="512304"/>
          </a:xfrm>
          <a:prstGeom prst="rect">
            <a:avLst/>
          </a:prstGeom>
        </p:spPr>
        <p:txBody>
          <a:bodyPr vert="horz" lIns="94778" tIns="47388" rIns="94778" bIns="47388" rtlCol="0"/>
          <a:lstStyle>
            <a:lvl1pPr algn="r">
              <a:defRPr sz="1200"/>
            </a:lvl1pPr>
          </a:lstStyle>
          <a:p>
            <a:fld id="{7CD4FA56-7B7F-4960-9AA1-1023ECC73E77}" type="datetimeFigureOut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0674"/>
            <a:ext cx="3078513" cy="512303"/>
          </a:xfrm>
          <a:prstGeom prst="rect">
            <a:avLst/>
          </a:prstGeom>
        </p:spPr>
        <p:txBody>
          <a:bodyPr vert="horz" lIns="94778" tIns="47388" rIns="94778" bIns="4738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2305" y="9720674"/>
            <a:ext cx="3078513" cy="512303"/>
          </a:xfrm>
          <a:prstGeom prst="rect">
            <a:avLst/>
          </a:prstGeom>
        </p:spPr>
        <p:txBody>
          <a:bodyPr vert="horz" lIns="94778" tIns="47388" rIns="94778" bIns="47388" rtlCol="0" anchor="b"/>
          <a:lstStyle>
            <a:lvl1pPr algn="r">
              <a:defRPr sz="1200"/>
            </a:lvl1pPr>
          </a:lstStyle>
          <a:p>
            <a:fld id="{187A6664-9475-4D0C-B8A1-EB0DC12F779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27466266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077739" cy="511731"/>
          </a:xfrm>
          <a:prstGeom prst="rect">
            <a:avLst/>
          </a:prstGeom>
        </p:spPr>
        <p:txBody>
          <a:bodyPr vert="horz" lIns="94778" tIns="47388" rIns="94778" bIns="4738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094" y="1"/>
            <a:ext cx="3077739" cy="511731"/>
          </a:xfrm>
          <a:prstGeom prst="rect">
            <a:avLst/>
          </a:prstGeom>
        </p:spPr>
        <p:txBody>
          <a:bodyPr vert="horz" lIns="94778" tIns="47388" rIns="94778" bIns="47388" rtlCol="0"/>
          <a:lstStyle>
            <a:lvl1pPr algn="r">
              <a:defRPr sz="1200"/>
            </a:lvl1pPr>
          </a:lstStyle>
          <a:p>
            <a:fld id="{4CCCCDB7-60DB-47C0-BB55-87380508B648}" type="datetimeFigureOut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79463" y="768350"/>
            <a:ext cx="554355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78" tIns="47388" rIns="94778" bIns="4738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248" y="4861443"/>
            <a:ext cx="5681980" cy="4605576"/>
          </a:xfrm>
          <a:prstGeom prst="rect">
            <a:avLst/>
          </a:prstGeom>
        </p:spPr>
        <p:txBody>
          <a:bodyPr vert="horz" lIns="94778" tIns="47388" rIns="94778" bIns="4738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721107"/>
            <a:ext cx="3077739" cy="511731"/>
          </a:xfrm>
          <a:prstGeom prst="rect">
            <a:avLst/>
          </a:prstGeom>
        </p:spPr>
        <p:txBody>
          <a:bodyPr vert="horz" lIns="94778" tIns="47388" rIns="94778" bIns="4738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094" y="9721107"/>
            <a:ext cx="3077739" cy="511731"/>
          </a:xfrm>
          <a:prstGeom prst="rect">
            <a:avLst/>
          </a:prstGeom>
        </p:spPr>
        <p:txBody>
          <a:bodyPr vert="horz" lIns="94778" tIns="47388" rIns="94778" bIns="47388" rtlCol="0" anchor="b"/>
          <a:lstStyle>
            <a:lvl1pPr algn="r">
              <a:defRPr sz="1200"/>
            </a:lvl1pPr>
          </a:lstStyle>
          <a:p>
            <a:fld id="{C9994A00-782D-4B52-8738-51BF9ACE3F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17219706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79463" y="768350"/>
            <a:ext cx="5543550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94A00-782D-4B52-8738-51BF9ACE3F13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30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51080-FB62-49EF-8958-0111E4A968F9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CAA33-46A9-4498-8D27-FC2DA3B47616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7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E095-EAA7-44DF-95EB-BFD3FF5DE895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80" y="1600205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5" y="1600205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623FB-1581-4474-BD68-5FC050A9BF98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2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2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59729-718A-4FF4-A122-9809AC8EF83D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C92E3-4724-4797-AEBC-38AFC9AC97F4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9A0D-1C20-48A5-BEB3-4307778F8EBC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2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2" y="273055"/>
            <a:ext cx="553772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2" y="1435105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B373F-58B8-47CA-B5AB-A10FCF700095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9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ED3A1-54F6-4DB3-8BFC-4595E4F84990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24116-40EA-48DA-9E6F-F54FBE09158C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43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80" y="274643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28EAC-A1D9-431F-B827-C1E9A39ADC12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5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2B7D5-A95C-47C5-8866-1F651A6BC1E3}" type="datetime1">
              <a:rPr lang="ko-KR" altLang="en-US" smtClean="0"/>
              <a:pPr/>
              <a:t>2020-01-02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FB15B-C846-4178-9C3C-13BA848FA9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519@kipa.or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ros.go.kr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total.kcomwel.or.kr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jpeg"/><Relationship Id="rId4" Type="http://schemas.openxmlformats.org/officeDocument/2006/relationships/image" Target="../media/image6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xingfulife@kipa.org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mailto:xingfulife@kipa.org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1784648" y="3573016"/>
            <a:ext cx="7041232" cy="28083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0" b="1" dirty="0" smtClean="0">
                <a:solidFill>
                  <a:schemeClr val="tx1"/>
                </a:solidFill>
                <a:latin typeface="Adobe 고딕 Std B" pitchFamily="34" charset="-127"/>
                <a:ea typeface="Adobe 고딕 Std B" pitchFamily="34" charset="-127"/>
              </a:rPr>
              <a:t>포상 신청  상세 안내</a:t>
            </a:r>
            <a:endParaRPr lang="en-US" altLang="ko-KR" sz="6000" b="1" dirty="0" smtClean="0">
              <a:solidFill>
                <a:schemeClr val="tx1"/>
              </a:solidFill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73497" y="836712"/>
            <a:ext cx="16433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 smtClean="0"/>
              <a:t>제</a:t>
            </a:r>
            <a:r>
              <a:rPr lang="en-US" altLang="ko-KR" sz="3600" b="1" dirty="0" smtClean="0"/>
              <a:t>53</a:t>
            </a:r>
            <a:r>
              <a:rPr lang="ko-KR" altLang="en-US" sz="3600" b="1" dirty="0" smtClean="0"/>
              <a:t>회</a:t>
            </a:r>
            <a:endParaRPr lang="ko-KR" alt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648744" y="1772816"/>
            <a:ext cx="509626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800" b="1" dirty="0" smtClean="0"/>
              <a:t>발명의 날</a:t>
            </a:r>
            <a:endParaRPr lang="en-US" altLang="ko-KR" sz="8800" b="1" dirty="0" smtClean="0"/>
          </a:p>
          <a:p>
            <a:r>
              <a:rPr lang="ko-KR" altLang="en-US" sz="2400" b="1" dirty="0" smtClean="0"/>
              <a:t>발명유공자 및 올해의 발명왕 신청</a:t>
            </a:r>
            <a:endParaRPr lang="ko-KR" altLang="en-US" sz="2400" b="1" dirty="0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9633" name="_x696366680" descr="cif00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5"/>
            <a:ext cx="9910763" cy="6861175"/>
          </a:xfrm>
          <a:prstGeom prst="rect">
            <a:avLst/>
          </a:prstGeom>
          <a:noFill/>
        </p:spPr>
      </p:pic>
      <p:pic>
        <p:nvPicPr>
          <p:cNvPr id="8" name="_x696366680" descr="cif00001"/>
          <p:cNvPicPr>
            <a:picLocks noChangeAspect="1" noChangeArrowheads="1"/>
          </p:cNvPicPr>
          <p:nvPr/>
        </p:nvPicPr>
        <p:blipFill>
          <a:blip r:embed="rId3" cstate="print"/>
          <a:srcRect l="23250" r="70937" b="84257"/>
          <a:stretch>
            <a:fillRect/>
          </a:stretch>
        </p:blipFill>
        <p:spPr bwMode="auto">
          <a:xfrm>
            <a:off x="1280592" y="260648"/>
            <a:ext cx="1224136" cy="108012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80592" y="449838"/>
            <a:ext cx="19639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제</a:t>
            </a:r>
            <a:r>
              <a:rPr lang="en-US" altLang="ko-KR" b="1" dirty="0" smtClean="0"/>
              <a:t>55</a:t>
            </a:r>
            <a:r>
              <a:rPr lang="ko-KR" altLang="en-US" b="1" dirty="0" smtClean="0"/>
              <a:t>회</a:t>
            </a:r>
            <a:endParaRPr lang="en-US" altLang="ko-KR" b="1" dirty="0" smtClean="0"/>
          </a:p>
          <a:p>
            <a:r>
              <a:rPr lang="ko-KR" altLang="en-US" b="1" dirty="0" smtClean="0"/>
              <a:t>발명의 날 기념식</a:t>
            </a:r>
            <a:endParaRPr lang="ko-KR" altLang="en-US" b="1" dirty="0"/>
          </a:p>
        </p:txBody>
      </p:sp>
      <p:sp>
        <p:nvSpPr>
          <p:cNvPr id="11" name="타원 10"/>
          <p:cNvSpPr/>
          <p:nvPr/>
        </p:nvSpPr>
        <p:spPr>
          <a:xfrm>
            <a:off x="2792760" y="1556792"/>
            <a:ext cx="4464496" cy="367240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1584176" y="2996952"/>
            <a:ext cx="7041232" cy="28083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schemeClr val="tx1"/>
                </a:solidFill>
                <a:latin typeface="Adobe 고딕 Std B" pitchFamily="34" charset="-127"/>
                <a:ea typeface="Adobe 고딕 Std B" pitchFamily="34" charset="-127"/>
              </a:rPr>
              <a:t>포상 신청</a:t>
            </a:r>
            <a:endParaRPr lang="en-US" altLang="ko-KR" sz="4000" b="1" dirty="0" smtClean="0">
              <a:solidFill>
                <a:schemeClr val="tx1"/>
              </a:solidFill>
              <a:latin typeface="Adobe 고딕 Std B" pitchFamily="34" charset="-127"/>
              <a:ea typeface="Adobe 고딕 Std B" pitchFamily="34" charset="-127"/>
            </a:endParaRPr>
          </a:p>
          <a:p>
            <a:pPr algn="ctr"/>
            <a:r>
              <a:rPr lang="ko-KR" altLang="en-US" sz="4000" b="1" dirty="0" smtClean="0">
                <a:solidFill>
                  <a:schemeClr val="tx1"/>
                </a:solidFill>
                <a:latin typeface="Adobe 고딕 Std B" pitchFamily="34" charset="-127"/>
                <a:ea typeface="Adobe 고딕 Std B" pitchFamily="34" charset="-127"/>
              </a:rPr>
              <a:t>상세 안내</a:t>
            </a:r>
            <a:endParaRPr lang="en-US" altLang="ko-KR" sz="4000" b="1" dirty="0" smtClean="0">
              <a:solidFill>
                <a:schemeClr val="tx1"/>
              </a:solidFill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72865" y="2204864"/>
            <a:ext cx="386836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600" b="1" dirty="0" smtClean="0"/>
              <a:t>발명의 날</a:t>
            </a:r>
            <a:endParaRPr lang="en-US" altLang="ko-KR" sz="6600" b="1" dirty="0" smtClean="0"/>
          </a:p>
          <a:p>
            <a:r>
              <a:rPr lang="ko-KR" altLang="en-US" b="1" dirty="0" smtClean="0"/>
              <a:t>발명유공자 및 올해의 발명왕 신청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128464" y="665312"/>
            <a:ext cx="9577064" cy="6192688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  </a:t>
            </a:r>
          </a:p>
        </p:txBody>
      </p:sp>
      <p:pic>
        <p:nvPicPr>
          <p:cNvPr id="61441" name="_x399965528" descr="EMB00003de804a3"/>
          <p:cNvPicPr>
            <a:picLocks noChangeAspect="1" noChangeArrowheads="1"/>
          </p:cNvPicPr>
          <p:nvPr/>
        </p:nvPicPr>
        <p:blipFill>
          <a:blip r:embed="rId3" cstate="print"/>
          <a:srcRect r="780"/>
          <a:stretch>
            <a:fillRect/>
          </a:stretch>
        </p:blipFill>
        <p:spPr bwMode="auto">
          <a:xfrm>
            <a:off x="4736976" y="1196752"/>
            <a:ext cx="4824536" cy="3312368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44489" y="764703"/>
            <a:ext cx="4104455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chemeClr val="tx1"/>
                </a:solidFill>
              </a:rPr>
              <a:t>온라인 신청서 접수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72483" y="1268760"/>
            <a:ext cx="4248469" cy="34563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1.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한국발명진흥회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(www.kipa.org)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접속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회원가입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포상신청자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3.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발명의 날 기념식 클릭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4.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기념식 신청 클릭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5.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개인정보보호 동의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6.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접수폼에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신청 기재사항 입력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신청 분야의 필수 증빙서류가 첨부되어 있지 않은 경우 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 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저장이 불가하오니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아래 필요구비서류를 준비한 후 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 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신청바랍니다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   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신청접수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저장된 신청서는 공고 마감일까지 수정가능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670628" y="692695"/>
            <a:ext cx="4602852" cy="4766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인터넷 주소 </a:t>
            </a:r>
            <a:r>
              <a:rPr lang="en-US" altLang="ko-KR" b="1" dirty="0" smtClean="0">
                <a:solidFill>
                  <a:schemeClr val="tx1"/>
                </a:solidFill>
              </a:rPr>
              <a:t>: www.kipa.org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01272" y="3131676"/>
            <a:ext cx="2127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</a:rPr>
              <a:t>기념식 신청 클릭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72480" y="4869160"/>
            <a:ext cx="4392488" cy="1368152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rgbClr val="7030A0"/>
                </a:solidFill>
              </a:rPr>
              <a:t>이메일</a:t>
            </a:r>
            <a:r>
              <a:rPr lang="ko-KR" altLang="en-US" b="1" dirty="0" smtClean="0">
                <a:solidFill>
                  <a:srgbClr val="7030A0"/>
                </a:solidFill>
              </a:rPr>
              <a:t> 제출 사항</a:t>
            </a:r>
            <a:r>
              <a:rPr lang="en-US" altLang="ko-KR" b="1" dirty="0" smtClean="0">
                <a:solidFill>
                  <a:srgbClr val="7030A0"/>
                </a:solidFill>
              </a:rPr>
              <a:t>(</a:t>
            </a:r>
            <a:r>
              <a:rPr lang="ko-KR" altLang="en-US" b="1" dirty="0" smtClean="0">
                <a:solidFill>
                  <a:srgbClr val="7030A0"/>
                </a:solidFill>
              </a:rPr>
              <a:t>우편도 가능</a:t>
            </a:r>
            <a:r>
              <a:rPr lang="en-US" altLang="ko-KR" b="1" dirty="0" smtClean="0">
                <a:solidFill>
                  <a:srgbClr val="7030A0"/>
                </a:solidFill>
              </a:rPr>
              <a:t>)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1.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권리화 현황 리스트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비공개 중인 출원 권리화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인쇄본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권리화 현황 리스트에 따른 권리화 증빙자료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인쇄본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3.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파일로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업로드하기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어려운 기타 증빙자료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t="9051"/>
          <a:stretch>
            <a:fillRect/>
          </a:stretch>
        </p:blipFill>
        <p:spPr bwMode="auto">
          <a:xfrm>
            <a:off x="15552" y="476672"/>
            <a:ext cx="9906000" cy="623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548680"/>
            <a:ext cx="524103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chemeClr val="tx1"/>
                </a:solidFill>
              </a:rPr>
              <a:t>분야별 서류제출 목록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4</a:t>
            </a:fld>
            <a:endParaRPr lang="ko-KR" altLang="en-US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272480" y="1124744"/>
          <a:ext cx="9145014" cy="5003336"/>
        </p:xfrm>
        <a:graphic>
          <a:graphicData uri="http://schemas.openxmlformats.org/drawingml/2006/table">
            <a:tbl>
              <a:tblPr/>
              <a:tblGrid>
                <a:gridCol w="1860414"/>
                <a:gridCol w="1860414"/>
                <a:gridCol w="904031"/>
                <a:gridCol w="904031"/>
                <a:gridCol w="904031"/>
                <a:gridCol w="904031"/>
                <a:gridCol w="904031"/>
                <a:gridCol w="904031"/>
              </a:tblGrid>
              <a:tr h="2244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제출처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서류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발명가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발명유공자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발명장려유공자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발명지도유공자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6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발명장려유공단체</a:t>
                      </a:r>
                      <a:endParaRPr lang="ko-KR" altLang="en-US" sz="800" b="1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올해의 발명왕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</a:tr>
              <a:tr h="798242">
                <a:tc row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온라인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1.</a:t>
                      </a:r>
                      <a:r>
                        <a:rPr lang="en-US" altLang="ko-KR" sz="800" b="1" kern="0" spc="0" baseline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온라인 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신청서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1-1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공적조서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baseline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1-2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공적현황요약서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1-3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이력서</a:t>
                      </a: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모두 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ㆍ공적조서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ㆍ이력서제출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2.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증명사진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/ 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기업로고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증명사진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증명사진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증명사진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증명사진 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기업로고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증명사진 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3.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주민등록등본사본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4.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사업자등록증사본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학교장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5.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법인등기부등본 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사본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학교장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6. </a:t>
                      </a:r>
                      <a:r>
                        <a:rPr lang="ko-KR" altLang="en-US" sz="800" b="1" kern="0" spc="0" dirty="0" err="1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산재보험가입증명원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학교장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7.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산재보험 </a:t>
                      </a: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미가입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사유서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사업자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/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학교장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이거나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, 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미가입시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8.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재직증명서</a:t>
                      </a:r>
                      <a:r>
                        <a:rPr lang="ko-KR" altLang="en-US" sz="800" b="1" kern="0" spc="0" baseline="0" dirty="0">
                          <a:solidFill>
                            <a:srgbClr val="000000"/>
                          </a:solidFill>
                          <a:latin typeface="한양신명조"/>
                          <a:ea typeface="+mn-ea"/>
                        </a:rPr>
                        <a:t> </a:t>
                      </a:r>
                      <a:r>
                        <a:rPr lang="en-US" altLang="ko-KR" sz="800" b="1" kern="0" spc="0" baseline="0" dirty="0" smtClean="0">
                          <a:solidFill>
                            <a:srgbClr val="000000"/>
                          </a:solidFill>
                          <a:latin typeface="한양신명조"/>
                          <a:ea typeface="+mn-ea"/>
                        </a:rPr>
                        <a:t>&amp;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재학증명서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6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-6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학생</a:t>
                      </a:r>
                      <a:r>
                        <a:rPr lang="en-US" altLang="ko-KR" sz="800" kern="0" spc="-6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 / [</a:t>
                      </a:r>
                      <a:r>
                        <a:rPr lang="ko-KR" altLang="en-US" sz="800" kern="0" spc="-6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직무</a:t>
                      </a:r>
                      <a:r>
                        <a:rPr lang="en-US" altLang="ko-KR" sz="800" kern="0" spc="-6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 </a:t>
                      </a:r>
                      <a:r>
                        <a:rPr lang="ko-KR" altLang="en-US" sz="800" kern="0" spc="-6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일 경우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임원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일 경우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9.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인사기록요약서 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latin typeface="한양신명조"/>
                          <a:ea typeface="+mn-ea"/>
                        </a:rPr>
                        <a:t>&amp;</a:t>
                      </a:r>
                      <a:r>
                        <a:rPr lang="en-US" altLang="ko-KR" sz="800" b="1" kern="0" spc="0" baseline="0" dirty="0" smtClean="0">
                          <a:solidFill>
                            <a:srgbClr val="000000"/>
                          </a:solidFill>
                          <a:latin typeface="한양신명조"/>
                          <a:ea typeface="+mn-ea"/>
                        </a:rPr>
                        <a:t>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인사기록카드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공무원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*공문 내 첨부 발송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공무원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만 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*공문 내 첨부 발송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*공문 내 첨부 발송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63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&lt;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입증자료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&gt;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ㆍ사업화실적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입증자료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ㆍ입상실적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입증자료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ㆍ기타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발명진흥공적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해당자 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발명왕 실적관련 증빙자료를 기타 발명진흥공적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에 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5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스캔후</a:t>
                      </a:r>
                      <a:r>
                        <a:rPr lang="ko-KR" altLang="en-US" sz="2000" b="1" kern="0" spc="0" dirty="0" smtClean="0">
                          <a:solidFill>
                            <a:srgbClr val="000000"/>
                          </a:solidFill>
                          <a:latin typeface="한양신명조"/>
                        </a:rPr>
                        <a:t> </a:t>
                      </a:r>
                      <a:r>
                        <a:rPr lang="ko-KR" altLang="en-US" sz="2000" b="1" kern="0" spc="0" dirty="0" err="1" smtClean="0">
                          <a:solidFill>
                            <a:srgbClr val="000000"/>
                          </a:solidFill>
                          <a:latin typeface="한양신명조"/>
                        </a:rPr>
                        <a:t>이메일제출</a:t>
                      </a:r>
                      <a:endParaRPr lang="en-US" altLang="ko-KR" sz="2000" b="1" kern="0" spc="0" dirty="0" smtClean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 smtClean="0">
                          <a:solidFill>
                            <a:srgbClr val="0000FF"/>
                          </a:solidFill>
                          <a:latin typeface="한양신명조"/>
                          <a:hlinkClick r:id="rId3"/>
                        </a:rPr>
                        <a:t>(519@kipa.org</a:t>
                      </a:r>
                      <a:r>
                        <a:rPr lang="en-US" altLang="ko-KR" sz="1500" b="1" kern="0" spc="0" dirty="0" smtClean="0">
                          <a:solidFill>
                            <a:srgbClr val="0000FF"/>
                          </a:solidFill>
                          <a:latin typeface="한양신명조"/>
                        </a:rPr>
                        <a:t>)</a:t>
                      </a:r>
                      <a:endParaRPr lang="ko-KR" altLang="en-US" sz="1500" b="1" kern="0" spc="0" dirty="0">
                        <a:solidFill>
                          <a:srgbClr val="0000FF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권리화실적 입증자료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비공개 출원특허에 대하여 해당자 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* 하단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[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공적현황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요약서 작성 요령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권리화 현황 실적 산정 방법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]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에서 내용 확인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-</a:t>
                      </a:r>
                      <a:endParaRPr 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8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파일로 업로드하기 어려운 기타 증빙자료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해당자 제출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latin typeface="한양신명조"/>
                      </a:endParaRPr>
                    </a:p>
                  </a:txBody>
                  <a:tcPr marL="38103" marR="38103" marT="10534" marB="105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3080" y="620688"/>
            <a:ext cx="4051453" cy="5231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4" y="764706"/>
            <a:ext cx="69847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1-1.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공적조서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1" y="1268760"/>
            <a:ext cx="5544616" cy="45365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1"/>
                </a:solidFill>
              </a:rPr>
              <a:t>공적조서를</a:t>
            </a:r>
            <a:r>
              <a:rPr lang="ko-KR" altLang="en-US" b="1" dirty="0" smtClean="0">
                <a:solidFill>
                  <a:schemeClr val="tx1"/>
                </a:solidFill>
              </a:rPr>
              <a:t> 통해 포상신청자의 공적 심사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기재한 내용들은 반드시 증빙으로 입증 가능하여함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공적조서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작성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공고문 내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공적조서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양식 다운로드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빨간색 부분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은 공란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파란색 부분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은 빠짐없이 작성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(2)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주민등록번호 작성 예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) 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(10)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근무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수공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기간 작성 예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) 12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년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개월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-&gt;   1 2 0 1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 (11)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공적요지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작성  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(6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하 원칙에 의거 하여 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150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자 이내로 작성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 발명장려유공단체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분야의 경우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(1)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성명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-&gt;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단체명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, (2)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주민등록번호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-&gt;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법인등록번호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(5)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주소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-&gt;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사업장소재지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본점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(6)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직업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,(7)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소속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,(8)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직위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,(9)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등급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-&gt; 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공란</a:t>
            </a:r>
            <a:endParaRPr lang="en-US" altLang="ko-KR" sz="1200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745088" y="4005064"/>
            <a:ext cx="3888432" cy="16561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 smtClean="0">
                <a:solidFill>
                  <a:srgbClr val="FF0000"/>
                </a:solidFill>
              </a:rPr>
              <a:t>공란</a:t>
            </a:r>
            <a:endParaRPr lang="ko-KR" altLang="en-US" sz="4000" b="1" dirty="0">
              <a:solidFill>
                <a:srgbClr val="FF0000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681192" y="2708920"/>
            <a:ext cx="100811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rgbClr val="FF0000"/>
                </a:solidFill>
              </a:rPr>
              <a:t>공란</a:t>
            </a:r>
            <a:endParaRPr lang="ko-KR" altLang="en-US" sz="900" b="1" dirty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745088" y="1268760"/>
            <a:ext cx="3960440" cy="136815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작성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8481392" y="2699395"/>
            <a:ext cx="1152128" cy="1249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" b="1" dirty="0" smtClean="0">
                <a:solidFill>
                  <a:srgbClr val="FF0000"/>
                </a:solidFill>
              </a:rPr>
              <a:t>공란</a:t>
            </a:r>
            <a:endParaRPr lang="ko-KR" altLang="en-US" sz="600" b="1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770485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5" y="6093297"/>
            <a:ext cx="302433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신청자 전원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필수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작성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32" name="슬라이드 번호 개체 틀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5745088" y="3068960"/>
            <a:ext cx="3960440" cy="79208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작성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1600" b="1" dirty="0" smtClean="0">
              <a:solidFill>
                <a:srgbClr val="0000FF"/>
              </a:solidFill>
            </a:endParaRPr>
          </a:p>
          <a:p>
            <a:pPr algn="ctr"/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8409384" y="2852936"/>
            <a:ext cx="1296144" cy="21602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b="1" dirty="0">
              <a:solidFill>
                <a:srgbClr val="0000FF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3836" y="3318892"/>
            <a:ext cx="1368152" cy="23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9695" y="548681"/>
            <a:ext cx="3605833" cy="4829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28464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1-1.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공적조서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2" y="1196752"/>
            <a:ext cx="5904656" cy="4536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공적조서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작성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주요 학력 및 </a:t>
            </a:r>
            <a:r>
              <a:rPr lang="ko-KR" altLang="en-US" sz="1050" b="1" dirty="0" err="1" smtClean="0">
                <a:solidFill>
                  <a:schemeClr val="tx1"/>
                </a:solidFill>
              </a:rPr>
              <a:t>경력란에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 입학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졸업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입사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퇴사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설립일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등을 자세하고 정확하게 기재 </a:t>
            </a:r>
            <a:endParaRPr lang="en-US" altLang="ko-KR" sz="105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</a:rPr>
              <a:t> 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년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일을 필히 기재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5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과거 포상기록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훈장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포장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50" b="1" dirty="0" err="1" smtClean="0">
                <a:solidFill>
                  <a:schemeClr val="tx1"/>
                </a:solidFill>
              </a:rPr>
              <a:t>표창별로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050" b="1" dirty="0" err="1" smtClean="0">
                <a:solidFill>
                  <a:schemeClr val="tx1"/>
                </a:solidFill>
              </a:rPr>
              <a:t>발명의날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 유공자 포상을 비롯하여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정부기관으로부터의 모든 포상 내역을 기재</a:t>
            </a:r>
            <a:endParaRPr lang="en-US" altLang="ko-KR" sz="105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작성 예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1) 2013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년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12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월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1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일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|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과학의 날 금탑산업훈장</a:t>
            </a:r>
            <a:endParaRPr lang="en-US" altLang="ko-KR" sz="105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       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 예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2) 2012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년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 5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월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2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일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|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상공의 날 대통령표창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tx1"/>
                </a:solidFill>
              </a:rPr>
              <a:t>         예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3) 2011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년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5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월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19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일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|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발명의 날 한국발명진흥회장표창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         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tx1"/>
                </a:solidFill>
              </a:rPr>
              <a:t>  포상 종류 예시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발명의 날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무역의 날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과학의 날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상공의 날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전자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IT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의 날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/SW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산업인의 날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                     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화학산업의 날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/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기술사의 날 등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..</a:t>
            </a:r>
          </a:p>
          <a:p>
            <a:pPr>
              <a:lnSpc>
                <a:spcPct val="150000"/>
              </a:lnSpc>
            </a:pPr>
            <a:endParaRPr lang="en-US" altLang="ko-KR" sz="105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050" b="1" dirty="0" err="1" smtClean="0">
                <a:solidFill>
                  <a:schemeClr val="tx1"/>
                </a:solidFill>
              </a:rPr>
              <a:t>공적사항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 작성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50" b="1" dirty="0" err="1" smtClean="0">
                <a:solidFill>
                  <a:schemeClr val="tx1"/>
                </a:solidFill>
              </a:rPr>
              <a:t>공적사항이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 있는 만큼 후면에 작성 가능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050" b="1" dirty="0" err="1" smtClean="0">
                <a:solidFill>
                  <a:schemeClr val="tx1"/>
                </a:solidFill>
              </a:rPr>
              <a:t>공적사항에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 객관적 사실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수치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위주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로 작성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발명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특허기술을 단순 나열식으로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작성금지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)</a:t>
            </a:r>
            <a:endParaRPr lang="en-US" altLang="ko-KR" sz="105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050" b="1" dirty="0" err="1" smtClean="0">
                <a:solidFill>
                  <a:schemeClr val="tx1"/>
                </a:solidFill>
              </a:rPr>
              <a:t>공적사항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 작성 내용이 심사에 반영되므로 </a:t>
            </a:r>
            <a:r>
              <a:rPr lang="ko-KR" altLang="en-US" sz="1050" b="1" dirty="0" err="1" smtClean="0">
                <a:solidFill>
                  <a:srgbClr val="FF0000"/>
                </a:solidFill>
              </a:rPr>
              <a:t>공적내용에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 대해 사실적이고 구체적으로 작성</a:t>
            </a:r>
            <a:endParaRPr lang="en-US" altLang="ko-KR" sz="105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rgbClr val="FF0000"/>
                </a:solidFill>
              </a:rPr>
              <a:t>- *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사실적이고 구체적으로 작성되지 않으면 심사에 </a:t>
            </a:r>
            <a:r>
              <a:rPr lang="ko-KR" altLang="en-US" sz="1050" b="1" dirty="0" err="1" smtClean="0">
                <a:solidFill>
                  <a:srgbClr val="FF0000"/>
                </a:solidFill>
              </a:rPr>
              <a:t>미반영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  / </a:t>
            </a:r>
            <a:r>
              <a:rPr lang="ko-KR" altLang="en-US" sz="1050" b="1" dirty="0" err="1" smtClean="0">
                <a:solidFill>
                  <a:srgbClr val="FF0000"/>
                </a:solidFill>
              </a:rPr>
              <a:t>공적사항에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 대한 내용 증빙 필수</a:t>
            </a:r>
            <a:endParaRPr lang="en-US" altLang="ko-KR" sz="105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rgbClr val="FF0000"/>
                </a:solidFill>
              </a:rPr>
              <a:t>-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도표 및 이미지 첨부 금지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/ 2,000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자 이상 작성</a:t>
            </a:r>
            <a:endParaRPr lang="en-US" altLang="ko-KR" sz="105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신청자 전원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필수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작성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105128" y="622523"/>
            <a:ext cx="3528394" cy="475252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작성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49350" y="4653136"/>
            <a:ext cx="1554177" cy="2056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8049346" y="4653136"/>
            <a:ext cx="1584176" cy="201622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r"/>
            <a:r>
              <a:rPr lang="ko-KR" altLang="en-US" sz="1100" b="1" dirty="0" err="1" smtClean="0">
                <a:solidFill>
                  <a:srgbClr val="0000FF"/>
                </a:solidFill>
              </a:rPr>
              <a:t>공적조서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을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)</a:t>
            </a:r>
          </a:p>
          <a:p>
            <a:pPr algn="r"/>
            <a:r>
              <a:rPr lang="ko-KR" altLang="en-US" sz="1100" b="1" dirty="0" smtClean="0">
                <a:solidFill>
                  <a:srgbClr val="0000FF"/>
                </a:solidFill>
              </a:rPr>
              <a:t>이어서 작성</a:t>
            </a:r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1100" b="1" dirty="0" smtClean="0">
              <a:solidFill>
                <a:srgbClr val="0000FF"/>
              </a:solidFill>
            </a:endParaRPr>
          </a:p>
          <a:p>
            <a:pPr algn="ctr"/>
            <a:endParaRPr lang="ko-KR" altLang="en-US" sz="1100" b="1" dirty="0">
              <a:solidFill>
                <a:srgbClr val="0000FF"/>
              </a:solidFill>
            </a:endParaRPr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237" y="646088"/>
            <a:ext cx="3405602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1-1.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공적조서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2" y="1340768"/>
            <a:ext cx="5904656" cy="439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공적조서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작성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err="1" smtClean="0">
                <a:solidFill>
                  <a:schemeClr val="tx1"/>
                </a:solidFill>
              </a:rPr>
              <a:t>공적조서를</a:t>
            </a:r>
            <a:r>
              <a:rPr lang="ko-KR" altLang="en-US" b="1" dirty="0" smtClean="0">
                <a:solidFill>
                  <a:schemeClr val="tx1"/>
                </a:solidFill>
              </a:rPr>
              <a:t> 이어서 작성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분량 제한 없음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  </a:t>
            </a:r>
            <a:r>
              <a:rPr lang="ko-KR" altLang="en-US" b="1" dirty="0" smtClean="0">
                <a:solidFill>
                  <a:srgbClr val="FF0000"/>
                </a:solidFill>
              </a:rPr>
              <a:t>반드시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b="1" dirty="0" err="1" smtClean="0">
                <a:solidFill>
                  <a:srgbClr val="FF0000"/>
                </a:solidFill>
              </a:rPr>
              <a:t>hwp</a:t>
            </a:r>
            <a:r>
              <a:rPr lang="en-US" altLang="ko-KR" b="1" dirty="0" smtClean="0">
                <a:solidFill>
                  <a:srgbClr val="FF0000"/>
                </a:solidFill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</a:rPr>
              <a:t>한글파일</a:t>
            </a:r>
            <a:r>
              <a:rPr lang="en-US" altLang="ko-KR" b="1" dirty="0" smtClean="0">
                <a:solidFill>
                  <a:srgbClr val="FF0000"/>
                </a:solidFill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</a:rPr>
              <a:t>로 저장하여 업로드</a:t>
            </a:r>
            <a:endParaRPr lang="en-US" altLang="ko-KR" b="1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신청자 전원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필수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작성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177137" y="622523"/>
            <a:ext cx="3528392" cy="475252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작성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공적현황요약서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2" y="1340768"/>
            <a:ext cx="5904656" cy="439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포상신청자의 세부적인 공적을 심사하기 위한 자료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공적현황요약서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작성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공고문 내의 </a:t>
            </a:r>
            <a:r>
              <a:rPr lang="ko-KR" altLang="en-US" b="1" dirty="0" err="1" smtClean="0">
                <a:solidFill>
                  <a:schemeClr val="tx1"/>
                </a:solidFill>
              </a:rPr>
              <a:t>공적현황요약서</a:t>
            </a:r>
            <a:r>
              <a:rPr lang="ko-KR" altLang="en-US" b="1" dirty="0" smtClean="0">
                <a:solidFill>
                  <a:schemeClr val="tx1"/>
                </a:solidFill>
              </a:rPr>
              <a:t> 양식을 다운로드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  </a:t>
            </a:r>
            <a:r>
              <a:rPr lang="ko-KR" altLang="en-US" b="1" dirty="0" smtClean="0">
                <a:solidFill>
                  <a:schemeClr val="tx1"/>
                </a:solidFill>
              </a:rPr>
              <a:t>해당 신청 분야의 요약서 작성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신청분야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세분분야 필히 확인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</a:rPr>
              <a:t>반드시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b="1" dirty="0" err="1" smtClean="0">
                <a:solidFill>
                  <a:srgbClr val="FF0000"/>
                </a:solidFill>
              </a:rPr>
              <a:t>hwp</a:t>
            </a:r>
            <a:r>
              <a:rPr lang="en-US" altLang="ko-KR" b="1" dirty="0" smtClean="0">
                <a:solidFill>
                  <a:srgbClr val="FF0000"/>
                </a:solidFill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</a:rPr>
              <a:t>한글파일</a:t>
            </a:r>
            <a:r>
              <a:rPr lang="en-US" altLang="ko-KR" b="1" dirty="0" smtClean="0">
                <a:solidFill>
                  <a:srgbClr val="FF0000"/>
                </a:solidFill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</a:rPr>
              <a:t>로 저장하여 업로드</a:t>
            </a:r>
            <a:endParaRPr lang="en-US" altLang="ko-KR" b="1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신청자 전원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필수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작성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9143" y="897095"/>
            <a:ext cx="3384377" cy="1328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9144" y="2348880"/>
            <a:ext cx="1925070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73280" y="3068964"/>
            <a:ext cx="1981136" cy="2578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6177137" y="2276874"/>
            <a:ext cx="3528392" cy="360040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작성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ctr"/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177137" y="548681"/>
            <a:ext cx="3528392" cy="158234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ko-KR" altLang="en-US" b="1" dirty="0" smtClean="0">
                <a:solidFill>
                  <a:srgbClr val="0000FF"/>
                </a:solidFill>
              </a:rPr>
              <a:t>분야 확인 필수</a:t>
            </a:r>
            <a:endParaRPr lang="en-US" altLang="ko-KR" b="1" dirty="0" smtClean="0">
              <a:solidFill>
                <a:srgbClr val="0000FF"/>
              </a:solidFill>
            </a:endParaRPr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공적현황요약서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2" y="1340768"/>
            <a:ext cx="9289032" cy="439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1.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권리화 현황 작성 안내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공고문 내의 권리화 현황 리스트 양식을 다운로드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 2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번째 시트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권리화 현황리스트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]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선택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 2018-07-01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~ 2019-12-31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기간의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</a:rPr>
              <a:t> 신청자의 비공개 중인 출원권리화 리스트 작성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 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2840" y="2636912"/>
            <a:ext cx="6208431" cy="2370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smtClean="0">
                <a:solidFill>
                  <a:schemeClr val="tx1"/>
                </a:solidFill>
              </a:rPr>
              <a:t>해당자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단체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작성 및 제출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00472" y="2897892"/>
            <a:ext cx="3096344" cy="27633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>
              <a:lnSpc>
                <a:spcPct val="150000"/>
              </a:lnSpc>
            </a:pPr>
            <a:endParaRPr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endParaRPr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각 해당 분야의 기재사항을 빠짐없이 기재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-&gt;</a:t>
            </a:r>
          </a:p>
          <a:p>
            <a:pPr algn="r">
              <a:lnSpc>
                <a:spcPct val="150000"/>
              </a:lnSpc>
            </a:pP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비고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n-ea"/>
              </a:rPr>
              <a:t>란에</a:t>
            </a: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 특허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실용신안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디자인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상표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,</a:t>
            </a:r>
          </a:p>
          <a:p>
            <a:pPr algn="r">
              <a:lnSpc>
                <a:spcPct val="150000"/>
              </a:lnSpc>
            </a:pP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PCT,</a:t>
            </a: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국외개별출원 등과 </a:t>
            </a:r>
            <a:endParaRPr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같이 상태 기재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-&gt;</a:t>
            </a:r>
          </a:p>
          <a:p>
            <a:pPr algn="r">
              <a:lnSpc>
                <a:spcPct val="150000"/>
              </a:lnSpc>
            </a:pPr>
            <a:endParaRPr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리스트의 순서대로 증빙 서류를 정리하여 제출 요청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-&gt;</a:t>
            </a:r>
          </a:p>
          <a:p>
            <a:pPr algn="r">
              <a:lnSpc>
                <a:spcPct val="150000"/>
              </a:lnSpc>
            </a:pPr>
            <a:r>
              <a:rPr lang="ko-KR" altLang="en-US" sz="900" b="1" dirty="0" smtClean="0">
                <a:solidFill>
                  <a:schemeClr val="tx1"/>
                </a:solidFill>
                <a:latin typeface="+mn-ea"/>
              </a:rPr>
              <a:t>증빙서류 </a:t>
            </a:r>
            <a:r>
              <a:rPr lang="en-US" altLang="ko-KR" sz="900" b="1" dirty="0" smtClean="0">
                <a:solidFill>
                  <a:schemeClr val="tx1"/>
                </a:solidFill>
                <a:latin typeface="+mn-ea"/>
              </a:rPr>
              <a:t>: </a:t>
            </a:r>
          </a:p>
          <a:p>
            <a:pPr algn="r">
              <a:lnSpc>
                <a:spcPct val="150000"/>
              </a:lnSpc>
            </a:pPr>
            <a:r>
              <a:rPr lang="en-US" altLang="ko-KR" sz="9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900" b="1" dirty="0" smtClean="0">
                <a:solidFill>
                  <a:srgbClr val="FF0000"/>
                </a:solidFill>
                <a:latin typeface="+mn-ea"/>
              </a:rPr>
              <a:t>국내</a:t>
            </a:r>
            <a:r>
              <a:rPr lang="en-US" altLang="ko-KR" sz="9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900" b="1" dirty="0" err="1" smtClean="0">
                <a:solidFill>
                  <a:srgbClr val="FF0000"/>
                </a:solidFill>
                <a:latin typeface="+mn-ea"/>
              </a:rPr>
              <a:t>출원사실증명원</a:t>
            </a:r>
            <a:r>
              <a:rPr lang="en-US" altLang="ko-KR" sz="900" b="1" dirty="0" smtClean="0">
                <a:solidFill>
                  <a:srgbClr val="FF0000"/>
                </a:solidFill>
                <a:latin typeface="+mn-ea"/>
              </a:rPr>
              <a:t> - </a:t>
            </a:r>
            <a:r>
              <a:rPr lang="ko-KR" altLang="en-US" sz="900" b="1" dirty="0" smtClean="0">
                <a:solidFill>
                  <a:srgbClr val="FF0000"/>
                </a:solidFill>
                <a:latin typeface="+mn-ea"/>
              </a:rPr>
              <a:t>온라인 증명 사본출력</a:t>
            </a:r>
            <a:endParaRPr lang="en-US" altLang="ko-KR" sz="900" b="1" dirty="0" smtClean="0">
              <a:solidFill>
                <a:srgbClr val="FF0000"/>
              </a:solidFill>
              <a:latin typeface="+mn-ea"/>
            </a:endParaRPr>
          </a:p>
          <a:p>
            <a:pPr algn="r">
              <a:lnSpc>
                <a:spcPct val="150000"/>
              </a:lnSpc>
            </a:pPr>
            <a:r>
              <a:rPr lang="en-US" altLang="ko-KR" sz="9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900" b="1" dirty="0" smtClean="0">
                <a:solidFill>
                  <a:srgbClr val="FF0000"/>
                </a:solidFill>
                <a:latin typeface="+mn-ea"/>
              </a:rPr>
              <a:t>국외</a:t>
            </a:r>
            <a:r>
              <a:rPr lang="en-US" altLang="ko-KR" sz="900" b="1" dirty="0" smtClean="0">
                <a:solidFill>
                  <a:srgbClr val="FF0000"/>
                </a:solidFill>
                <a:latin typeface="+mn-ea"/>
              </a:rPr>
              <a:t>)PCT</a:t>
            </a:r>
            <a:r>
              <a:rPr lang="ko-KR" altLang="en-US" sz="900" b="1" dirty="0" smtClean="0">
                <a:solidFill>
                  <a:srgbClr val="FF0000"/>
                </a:solidFill>
                <a:latin typeface="+mn-ea"/>
              </a:rPr>
              <a:t>출원통지서</a:t>
            </a:r>
            <a:r>
              <a:rPr lang="en-US" altLang="ko-KR" sz="900" b="1" dirty="0" smtClean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900" b="1" dirty="0" smtClean="0">
                <a:solidFill>
                  <a:srgbClr val="FF0000"/>
                </a:solidFill>
                <a:latin typeface="+mn-ea"/>
              </a:rPr>
              <a:t>각 국가별 출원번호통지서</a:t>
            </a:r>
            <a:r>
              <a:rPr lang="en-US" altLang="ko-KR" sz="900" b="1" dirty="0" smtClean="0">
                <a:solidFill>
                  <a:srgbClr val="FF0000"/>
                </a:solidFill>
                <a:latin typeface="+mn-ea"/>
              </a:rPr>
              <a:t>, </a:t>
            </a:r>
          </a:p>
          <a:p>
            <a:pPr algn="r">
              <a:lnSpc>
                <a:spcPct val="150000"/>
              </a:lnSpc>
            </a:pPr>
            <a:r>
              <a:rPr lang="ko-KR" altLang="en-US" sz="900" b="1" u="sng" dirty="0" smtClean="0">
                <a:solidFill>
                  <a:srgbClr val="FF0000"/>
                </a:solidFill>
                <a:latin typeface="+mn-ea"/>
              </a:rPr>
              <a:t>특허등록증</a:t>
            </a:r>
            <a:r>
              <a:rPr lang="en-US" altLang="ko-KR" sz="900" b="1" u="sng" dirty="0" smtClean="0">
                <a:solidFill>
                  <a:srgbClr val="FF0000"/>
                </a:solidFill>
                <a:latin typeface="+mn-ea"/>
              </a:rPr>
              <a:t>, </a:t>
            </a:r>
            <a:r>
              <a:rPr lang="ko-KR" altLang="en-US" sz="900" b="1" u="sng" dirty="0" smtClean="0">
                <a:solidFill>
                  <a:srgbClr val="FF0000"/>
                </a:solidFill>
                <a:latin typeface="+mn-ea"/>
              </a:rPr>
              <a:t>특허 등록 공보 제출 금지</a:t>
            </a:r>
            <a:r>
              <a:rPr lang="en-US" altLang="ko-KR" sz="900" b="1" u="sng" dirty="0" smtClean="0">
                <a:solidFill>
                  <a:srgbClr val="FF0000"/>
                </a:solidFill>
                <a:latin typeface="+mn-ea"/>
              </a:rPr>
              <a:t> </a:t>
            </a:r>
          </a:p>
          <a:p>
            <a:pPr algn="r">
              <a:lnSpc>
                <a:spcPct val="150000"/>
              </a:lnSpc>
            </a:pPr>
            <a:endParaRPr lang="en-US" altLang="ko-KR" sz="9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501213" y="3561968"/>
            <a:ext cx="6192689" cy="145710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아래쪽 화살표 34"/>
          <p:cNvSpPr/>
          <p:nvPr/>
        </p:nvSpPr>
        <p:spPr>
          <a:xfrm>
            <a:off x="3800872" y="4077072"/>
            <a:ext cx="720080" cy="1080120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공적현황요약서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2" y="1340768"/>
            <a:ext cx="9289032" cy="439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2.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권리화 현황 작성 안내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- 2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번째 시트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권리화 현황 리스트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]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를 작성 후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br>
              <a:rPr lang="en-US" altLang="ko-KR" sz="1200" b="1" dirty="0" smtClean="0">
                <a:solidFill>
                  <a:schemeClr val="tx1"/>
                </a:solidFill>
              </a:rPr>
            </a:br>
            <a:r>
              <a:rPr lang="en-US" altLang="ko-KR" sz="12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리스트에 대한 합계 자료를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번째 시트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비공개 권리화 총괄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]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에 기재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 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smtClean="0">
                <a:solidFill>
                  <a:schemeClr val="tx1"/>
                </a:solidFill>
              </a:rPr>
              <a:t>해당자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단체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작성 및 제출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8704" y="2492896"/>
            <a:ext cx="4896544" cy="319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0064" y="1052736"/>
            <a:ext cx="3640873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공적현황요약서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2" y="1340768"/>
            <a:ext cx="5904656" cy="439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3.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권리화 현황 작성 안내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- [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권리화 현황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]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실적 산정 방법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공적기간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2015.1.1. ~ 2019.06.30.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내 공개된 출원 권리화 실적</a:t>
            </a:r>
            <a:r>
              <a:rPr lang="ko-KR" altLang="en-US" sz="1200" dirty="0" smtClean="0">
                <a:solidFill>
                  <a:schemeClr val="tx1"/>
                </a:solidFill>
              </a:rPr>
              <a:t>과</a:t>
            </a:r>
            <a:br>
              <a:rPr lang="ko-KR" altLang="en-US" sz="1200" dirty="0" smtClean="0">
                <a:solidFill>
                  <a:schemeClr val="tx1"/>
                </a:solidFill>
              </a:rPr>
            </a:br>
            <a:r>
              <a:rPr lang="ko-KR" altLang="en-US" sz="1200" dirty="0" smtClean="0">
                <a:solidFill>
                  <a:schemeClr val="tx1"/>
                </a:solidFill>
              </a:rPr>
              <a:t> 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공적기간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2015.1.1. ~ 2019.12.31.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내 등록된 국내외 특허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윕스온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기준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), </a:t>
            </a:r>
            <a:br>
              <a:rPr lang="en-US" altLang="ko-KR" sz="1200" b="1" dirty="0" smtClean="0">
                <a:solidFill>
                  <a:schemeClr val="tx1"/>
                </a:solidFill>
              </a:rPr>
            </a:br>
            <a:r>
              <a:rPr lang="en-US" altLang="ko-KR" sz="12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해외 디자인 및 상표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키프리스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기준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200" dirty="0" smtClean="0">
                <a:solidFill>
                  <a:schemeClr val="tx1"/>
                </a:solidFill>
              </a:rPr>
              <a:t>는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한국발명진흥회 포상담당자가 </a:t>
            </a:r>
            <a:r>
              <a:rPr lang="ko-KR" altLang="en-US" sz="1200" dirty="0" smtClean="0">
                <a:solidFill>
                  <a:schemeClr val="tx1"/>
                </a:solidFill>
              </a:rPr>
              <a:t/>
            </a:r>
            <a:br>
              <a:rPr lang="ko-KR" altLang="en-US" sz="1200" dirty="0" smtClean="0">
                <a:solidFill>
                  <a:schemeClr val="tx1"/>
                </a:solidFill>
              </a:rPr>
            </a:br>
            <a:r>
              <a:rPr lang="ko-KR" altLang="en-US" sz="1200" dirty="0" smtClean="0">
                <a:solidFill>
                  <a:schemeClr val="tx1"/>
                </a:solidFill>
              </a:rPr>
              <a:t>  발명자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</a:rPr>
              <a:t>권리자명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</a:rPr>
              <a:t>출원인명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출원인코드</a:t>
            </a:r>
            <a:r>
              <a:rPr lang="ko-KR" altLang="en-US" sz="1200" dirty="0" smtClean="0">
                <a:solidFill>
                  <a:schemeClr val="tx1"/>
                </a:solidFill>
              </a:rPr>
              <a:t> 등으로 검색하여 권리화 실적 산정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ko-KR" altLang="en-US" sz="1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공적기간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2018.7.1. ~ 2019.12.31.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내 비공개 중인 국내외 출원 특허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실용신안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    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디자인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상표</a:t>
            </a:r>
            <a:r>
              <a:rPr lang="ko-KR" altLang="en-US" sz="1200" dirty="0" smtClean="0">
                <a:solidFill>
                  <a:schemeClr val="tx1"/>
                </a:solidFill>
              </a:rPr>
              <a:t>는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포상 신청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추천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자</a:t>
            </a:r>
            <a:r>
              <a:rPr lang="ko-KR" altLang="en-US" sz="1200" dirty="0" smtClean="0">
                <a:solidFill>
                  <a:schemeClr val="tx1"/>
                </a:solidFill>
              </a:rPr>
              <a:t>가 작성한 권리화 리스트 합계 자료를 기재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</a:rPr>
              <a:t>  ※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권리화리스트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엑셀파일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r>
              <a:rPr lang="ko-KR" altLang="en-US" sz="1200" dirty="0" smtClean="0">
                <a:solidFill>
                  <a:schemeClr val="tx1"/>
                </a:solidFill>
              </a:rPr>
              <a:t>는 첨부 양식으로 작성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</a:rPr>
              <a:t>  ※ </a:t>
            </a:r>
            <a:r>
              <a:rPr lang="ko-KR" altLang="en-US" sz="1200" dirty="0" smtClean="0">
                <a:solidFill>
                  <a:schemeClr val="tx1"/>
                </a:solidFill>
              </a:rPr>
              <a:t>비공개 권리화 증빙서류는 최근 </a:t>
            </a:r>
            <a:r>
              <a:rPr lang="en-US" altLang="ko-KR" sz="1200" dirty="0" smtClean="0">
                <a:solidFill>
                  <a:schemeClr val="tx1"/>
                </a:solidFill>
              </a:rPr>
              <a:t>3</a:t>
            </a:r>
            <a:r>
              <a:rPr lang="ko-KR" altLang="en-US" sz="1200" dirty="0" smtClean="0">
                <a:solidFill>
                  <a:schemeClr val="tx1"/>
                </a:solidFill>
              </a:rPr>
              <a:t>개월 이내</a:t>
            </a:r>
            <a:r>
              <a:rPr lang="en-US" altLang="ko-KR" sz="1200" dirty="0" smtClean="0">
                <a:solidFill>
                  <a:schemeClr val="tx1"/>
                </a:solidFill>
              </a:rPr>
              <a:t>(2018. 10. 1 ~ </a:t>
            </a:r>
            <a:r>
              <a:rPr lang="ko-KR" altLang="en-US" sz="1200" dirty="0" smtClean="0">
                <a:solidFill>
                  <a:schemeClr val="tx1"/>
                </a:solidFill>
              </a:rPr>
              <a:t>현재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r>
              <a:rPr lang="ko-KR" altLang="en-US" sz="1200" dirty="0" smtClean="0">
                <a:solidFill>
                  <a:schemeClr val="tx1"/>
                </a:solidFill>
              </a:rPr>
              <a:t>에 </a:t>
            </a:r>
            <a:r>
              <a:rPr lang="en-US" altLang="ko-KR" sz="1200" dirty="0" smtClean="0">
                <a:solidFill>
                  <a:schemeClr val="tx1"/>
                </a:solidFill>
              </a:rPr>
              <a:t/>
            </a:r>
            <a:br>
              <a:rPr lang="en-US" altLang="ko-KR" sz="1200" dirty="0" smtClean="0">
                <a:solidFill>
                  <a:schemeClr val="tx1"/>
                </a:solidFill>
              </a:rPr>
            </a:br>
            <a:r>
              <a:rPr lang="en-US" altLang="ko-KR" sz="1200" dirty="0" smtClean="0">
                <a:solidFill>
                  <a:schemeClr val="tx1"/>
                </a:solidFill>
              </a:rPr>
              <a:t>     </a:t>
            </a:r>
            <a:r>
              <a:rPr lang="ko-KR" altLang="en-US" sz="1200" dirty="0" smtClean="0">
                <a:solidFill>
                  <a:schemeClr val="tx1"/>
                </a:solidFill>
              </a:rPr>
              <a:t>발급받은 최신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출원사실증명원을</a:t>
            </a:r>
            <a:r>
              <a:rPr lang="ko-KR" altLang="en-US" sz="1200" dirty="0" smtClean="0">
                <a:solidFill>
                  <a:schemeClr val="tx1"/>
                </a:solidFill>
              </a:rPr>
              <a:t> 제출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smtClean="0">
                <a:solidFill>
                  <a:schemeClr val="tx1"/>
                </a:solidFill>
              </a:rPr>
              <a:t>해당자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단체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작성 및 제출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5961112" y="908720"/>
            <a:ext cx="3744416" cy="338437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예시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7041233" y="2708920"/>
            <a:ext cx="1512168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rgbClr val="FF0000"/>
                </a:solidFill>
              </a:rPr>
              <a:t>진흥회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b="1" dirty="0" smtClean="0">
                <a:solidFill>
                  <a:srgbClr val="FF0000"/>
                </a:solidFill>
              </a:rPr>
              <a:t>산정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(</a:t>
            </a:r>
            <a:r>
              <a:rPr lang="ko-KR" altLang="en-US" b="1" dirty="0" err="1" smtClean="0">
                <a:solidFill>
                  <a:srgbClr val="FF0000"/>
                </a:solidFill>
              </a:rPr>
              <a:t>미기재</a:t>
            </a:r>
            <a:r>
              <a:rPr lang="en-US" altLang="ko-KR" b="1" dirty="0" smtClean="0">
                <a:solidFill>
                  <a:srgbClr val="FF0000"/>
                </a:solidFill>
              </a:rPr>
              <a:t>)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8553400" y="2708920"/>
            <a:ext cx="720080" cy="108012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rgbClr val="0000FF"/>
                </a:solidFill>
              </a:rPr>
              <a:t>신청자 작성</a:t>
            </a:r>
            <a:endParaRPr lang="ko-KR" altLang="en-US" sz="1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70" y="548680"/>
            <a:ext cx="2952327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err="1" smtClean="0">
                <a:solidFill>
                  <a:srgbClr val="FF0000"/>
                </a:solidFill>
              </a:rPr>
              <a:t>권리화현황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 샘플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-15552" y="5595923"/>
            <a:ext cx="2448272" cy="1001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확인사항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1.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출원사실증명원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출원일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</a:rPr>
              <a:t>   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기간 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: 18.07.01~19.12.31</a:t>
            </a: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12</a:t>
            </a:fld>
            <a:endParaRPr lang="ko-KR" altLang="en-US"/>
          </a:p>
        </p:txBody>
      </p:sp>
      <p:pic>
        <p:nvPicPr>
          <p:cNvPr id="25" name="Picture 3" descr="C:\Users\csh\Desktop\20140113_1803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0832" y="1034817"/>
            <a:ext cx="3108564" cy="4513920"/>
          </a:xfrm>
          <a:prstGeom prst="rect">
            <a:avLst/>
          </a:prstGeom>
          <a:noFill/>
        </p:spPr>
      </p:pic>
      <p:sp>
        <p:nvSpPr>
          <p:cNvPr id="26" name="직사각형 25"/>
          <p:cNvSpPr/>
          <p:nvPr/>
        </p:nvSpPr>
        <p:spPr>
          <a:xfrm>
            <a:off x="3440835" y="3163619"/>
            <a:ext cx="1806255" cy="12901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376322" y="5421439"/>
            <a:ext cx="838618" cy="12901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4537489" y="3808710"/>
            <a:ext cx="967638" cy="19352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406598" y="5595923"/>
            <a:ext cx="2448272" cy="1001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처분상태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</a:rPr>
              <a:t>   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소멸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,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취하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,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포기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,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거절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,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무효 등 </a:t>
            </a:r>
            <a:endParaRPr lang="en-US" altLang="ko-KR" sz="1100" b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</a:rPr>
              <a:t>   </a:t>
            </a:r>
            <a:r>
              <a:rPr lang="ko-KR" altLang="en-US" sz="1100" b="1" dirty="0" err="1" smtClean="0">
                <a:solidFill>
                  <a:srgbClr val="0000FF"/>
                </a:solidFill>
              </a:rPr>
              <a:t>흠결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 있는 상태의 </a:t>
            </a:r>
            <a:r>
              <a:rPr lang="ko-KR" altLang="en-US" sz="1100" b="1" dirty="0" err="1" smtClean="0">
                <a:solidFill>
                  <a:srgbClr val="0000FF"/>
                </a:solidFill>
              </a:rPr>
              <a:t>출원건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 제외</a:t>
            </a:r>
            <a:endParaRPr lang="en-US" altLang="ko-KR" sz="1100" b="1" dirty="0" smtClean="0">
              <a:solidFill>
                <a:srgbClr val="0000FF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895237" y="5661248"/>
            <a:ext cx="2448272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3.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발급일자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</a:rPr>
              <a:t>    18.10.01 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이후 발급</a:t>
            </a:r>
            <a:endParaRPr lang="en-US" altLang="ko-KR" sz="1100" b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FF0000"/>
                </a:solidFill>
              </a:rPr>
              <a:t> 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  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7360176" y="5661248"/>
            <a:ext cx="2448272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4.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최종권리자 현황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rgbClr val="0000FF"/>
                </a:solidFill>
              </a:rPr>
              <a:t>   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포상신청자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단체</a:t>
            </a:r>
            <a:r>
              <a:rPr lang="en-US" altLang="ko-KR" sz="11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100" b="1" dirty="0" smtClean="0">
                <a:solidFill>
                  <a:srgbClr val="0000FF"/>
                </a:solidFill>
              </a:rPr>
              <a:t>의 권리</a:t>
            </a:r>
            <a:endParaRPr lang="en-US" altLang="ko-KR" sz="11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70" y="620688"/>
            <a:ext cx="9505050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800" u="sng" dirty="0" smtClean="0">
                <a:solidFill>
                  <a:srgbClr val="FF0000"/>
                </a:solidFill>
              </a:rPr>
              <a:t>권리화 현황 자료로 특허등록증 및 특허공보 제출 금지</a:t>
            </a:r>
            <a:endParaRPr lang="en-US" altLang="ko-KR" sz="2800" u="sng" dirty="0" smtClean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13</a:t>
            </a:fld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13" y="1711449"/>
            <a:ext cx="3672408" cy="46839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십자형 5"/>
          <p:cNvSpPr/>
          <p:nvPr/>
        </p:nvSpPr>
        <p:spPr>
          <a:xfrm rot="2736997">
            <a:off x="1381611" y="2395168"/>
            <a:ext cx="2954878" cy="2951138"/>
          </a:xfrm>
          <a:prstGeom prst="plus">
            <a:avLst>
              <a:gd name="adj" fmla="val 48165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334" y="1711449"/>
            <a:ext cx="3676932" cy="46839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십자형 26"/>
          <p:cNvSpPr/>
          <p:nvPr/>
        </p:nvSpPr>
        <p:spPr>
          <a:xfrm rot="2736997">
            <a:off x="5671361" y="2395168"/>
            <a:ext cx="2954878" cy="2951138"/>
          </a:xfrm>
          <a:prstGeom prst="plus">
            <a:avLst>
              <a:gd name="adj" fmla="val 48165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677502" y="4772991"/>
            <a:ext cx="2193229" cy="816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600" b="1" dirty="0">
                <a:solidFill>
                  <a:srgbClr val="FF0000"/>
                </a:solidFill>
              </a:rPr>
              <a:t>제출 금지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6177136" y="4772991"/>
            <a:ext cx="2193229" cy="816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600" b="1" dirty="0">
                <a:solidFill>
                  <a:srgbClr val="FF0000"/>
                </a:solidFill>
              </a:rPr>
              <a:t>제출 금지</a:t>
            </a:r>
          </a:p>
        </p:txBody>
      </p:sp>
    </p:spTree>
    <p:extLst>
      <p:ext uri="{BB962C8B-B14F-4D97-AF65-F5344CB8AC3E}">
        <p14:creationId xmlns="" xmlns:p14="http://schemas.microsoft.com/office/powerpoint/2010/main" val="649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grpSp>
        <p:nvGrpSpPr>
          <p:cNvPr id="2" name="그룹 13"/>
          <p:cNvGrpSpPr/>
          <p:nvPr/>
        </p:nvGrpSpPr>
        <p:grpSpPr>
          <a:xfrm>
            <a:off x="128464" y="2097620"/>
            <a:ext cx="4104456" cy="4314883"/>
            <a:chOff x="200472" y="764704"/>
            <a:chExt cx="4618909" cy="4855711"/>
          </a:xfrm>
        </p:grpSpPr>
        <p:pic>
          <p:nvPicPr>
            <p:cNvPr id="5" name="Picture 3" descr="C:\Users\csh\Desktop\20140113_175937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21376255">
              <a:off x="2168258" y="764704"/>
              <a:ext cx="2651123" cy="384461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01600" cap="sq">
              <a:solidFill>
                <a:srgbClr val="FDFDFD"/>
              </a:solidFill>
              <a:miter lim="800000"/>
            </a:ln>
            <a:effectLst>
              <a:outerShdw blurRad="57150" dist="37500" dir="7560000" sy="98000" kx="110000" ky="200000" algn="tl" rotWithShape="0">
                <a:srgbClr val="000000">
                  <a:alpha val="20000"/>
                </a:srgbClr>
              </a:outerShdw>
            </a:effectLst>
            <a:scene3d>
              <a:camera prst="perspectiveRelaxed">
                <a:rot lat="18960000" lon="0" rev="0"/>
              </a:camera>
              <a:lightRig rig="twoPt" dir="t">
                <a:rot lat="0" lon="0" rev="7200000"/>
              </a:lightRig>
            </a:scene3d>
            <a:sp3d prstMaterial="matte">
              <a:bevelT w="22860" h="12700"/>
              <a:contourClr>
                <a:srgbClr val="FFFFFF"/>
              </a:contourClr>
            </a:sp3d>
          </p:spPr>
        </p:pic>
        <p:pic>
          <p:nvPicPr>
            <p:cNvPr id="6" name="Picture 3" descr="C:\Users\csh\Desktop\20140113_18030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21394135">
              <a:off x="1463008" y="1126995"/>
              <a:ext cx="2594437" cy="376736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01600" cap="sq">
              <a:solidFill>
                <a:srgbClr val="FDFDFD"/>
              </a:solidFill>
              <a:miter lim="800000"/>
            </a:ln>
            <a:effectLst>
              <a:outerShdw blurRad="57150" dist="37500" dir="7560000" sy="98000" kx="110000" ky="200000" algn="tl" rotWithShape="0">
                <a:srgbClr val="000000">
                  <a:alpha val="20000"/>
                </a:srgbClr>
              </a:outerShdw>
            </a:effectLst>
            <a:scene3d>
              <a:camera prst="perspectiveRelaxed">
                <a:rot lat="18960000" lon="0" rev="0"/>
              </a:camera>
              <a:lightRig rig="twoPt" dir="t">
                <a:rot lat="0" lon="0" rev="7200000"/>
              </a:lightRig>
            </a:scene3d>
            <a:sp3d prstMaterial="matte">
              <a:bevelT w="22860" h="12700"/>
              <a:contourClr>
                <a:srgbClr val="FFFFFF"/>
              </a:contourClr>
            </a:sp3d>
          </p:spPr>
        </p:pic>
        <p:pic>
          <p:nvPicPr>
            <p:cNvPr id="8" name="Picture 3" descr="C:\Users\csh\Desktop\20140113_175937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21376255">
              <a:off x="779313" y="1566017"/>
              <a:ext cx="2651123" cy="384461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01600" cap="sq">
              <a:solidFill>
                <a:srgbClr val="FDFDFD"/>
              </a:solidFill>
              <a:miter lim="800000"/>
            </a:ln>
            <a:effectLst>
              <a:outerShdw blurRad="57150" dist="37500" dir="7560000" sy="98000" kx="110000" ky="200000" algn="tl" rotWithShape="0">
                <a:srgbClr val="000000">
                  <a:alpha val="20000"/>
                </a:srgbClr>
              </a:outerShdw>
            </a:effectLst>
            <a:scene3d>
              <a:camera prst="perspectiveRelaxed">
                <a:rot lat="18960000" lon="0" rev="0"/>
              </a:camera>
              <a:lightRig rig="twoPt" dir="t">
                <a:rot lat="0" lon="0" rev="7200000"/>
              </a:lightRig>
            </a:scene3d>
            <a:sp3d prstMaterial="matte">
              <a:bevelT w="22860" h="12700"/>
              <a:contourClr>
                <a:srgbClr val="FFFFFF"/>
              </a:contourClr>
            </a:sp3d>
          </p:spPr>
        </p:pic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3603" b="1820"/>
            <a:stretch>
              <a:fillRect/>
            </a:stretch>
          </p:blipFill>
          <p:spPr bwMode="auto">
            <a:xfrm rot="16045483">
              <a:off x="-275817" y="2705096"/>
              <a:ext cx="3607632" cy="222300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01600" cap="sq">
              <a:solidFill>
                <a:srgbClr val="FDFDFD"/>
              </a:solidFill>
              <a:miter lim="800000"/>
            </a:ln>
            <a:effectLst>
              <a:outerShdw blurRad="57150" dist="37500" dir="7560000" sy="98000" kx="110000" ky="200000" algn="tl" rotWithShape="0">
                <a:srgbClr val="000000">
                  <a:alpha val="20000"/>
                </a:srgbClr>
              </a:outerShdw>
            </a:effectLst>
            <a:scene3d>
              <a:camera prst="perspectiveHeroicExtremeRightFacing"/>
              <a:lightRig rig="twoPt" dir="t">
                <a:rot lat="0" lon="0" rev="7200000"/>
              </a:lightRig>
            </a:scene3d>
            <a:sp3d prstMaterial="matte">
              <a:bevelT w="22860" h="12700"/>
              <a:contourClr>
                <a:srgbClr val="FFFFFF"/>
              </a:contourClr>
            </a:sp3d>
          </p:spPr>
        </p:pic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EEEEEE"/>
                </a:clrFrom>
                <a:clrTo>
                  <a:srgbClr val="EEEEE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00472" y="2204864"/>
              <a:ext cx="651462" cy="8809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직사각형 9"/>
          <p:cNvSpPr/>
          <p:nvPr/>
        </p:nvSpPr>
        <p:spPr>
          <a:xfrm>
            <a:off x="5025008" y="1412776"/>
            <a:ext cx="4880992" cy="4032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공고문 내에 양식모음에서 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FF0000"/>
                </a:solidFill>
              </a:rPr>
              <a:t>권리현황 리스트 양식 다운로드 및 작성하여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업로드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권리화 현황 리스트와 함께 리스트 순서대로 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증빙자료를 출력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권리화 현황 리스트의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[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구분번호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]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를 증빙자료 우측 상단에 기재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하여 신청서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공문과 함께 우편 또는 방문 제출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473" y="1556793"/>
            <a:ext cx="4104456" cy="197743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</p:pic>
      <p:sp>
        <p:nvSpPr>
          <p:cNvPr id="15" name="오른쪽 화살표 14"/>
          <p:cNvSpPr/>
          <p:nvPr/>
        </p:nvSpPr>
        <p:spPr>
          <a:xfrm flipH="1">
            <a:off x="4448944" y="1484784"/>
            <a:ext cx="432048" cy="34896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오른쪽 화살표 15"/>
          <p:cNvSpPr/>
          <p:nvPr/>
        </p:nvSpPr>
        <p:spPr>
          <a:xfrm flipH="1">
            <a:off x="4448944" y="2204864"/>
            <a:ext cx="432048" cy="34896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28470" y="764706"/>
            <a:ext cx="928902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chemeClr val="tx1"/>
                </a:solidFill>
              </a:rPr>
              <a:t>권리화 현황 증빙 제출방법 </a:t>
            </a:r>
            <a:endParaRPr lang="en-US" altLang="ko-KR" sz="2800" b="1" dirty="0" smtClean="0">
              <a:solidFill>
                <a:schemeClr val="tx1"/>
              </a:solidFill>
            </a:endParaRPr>
          </a:p>
          <a:p>
            <a:r>
              <a:rPr lang="en-US" altLang="ko-KR" sz="2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비공개 출원 중 권리화 리스트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)</a:t>
            </a:r>
            <a:endParaRPr lang="ko-KR" altLang="en-US" sz="2000" b="1" dirty="0">
              <a:solidFill>
                <a:schemeClr val="tx1"/>
              </a:solidFill>
            </a:endParaRP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14</a:t>
            </a:fld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 flipH="1">
            <a:off x="4448944" y="2996952"/>
            <a:ext cx="432048" cy="34896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2576736" y="3429000"/>
            <a:ext cx="303286" cy="30328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080792" y="2996952"/>
            <a:ext cx="303286" cy="30328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800872" y="2693666"/>
            <a:ext cx="303286" cy="30328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 rot="15964777">
            <a:off x="1143686" y="6100407"/>
            <a:ext cx="215352" cy="21535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tx1"/>
                </a:solidFill>
              </a:rPr>
              <a:t>1</a:t>
            </a:r>
            <a:endParaRPr lang="ko-KR" altLang="en-US" sz="1050" b="1" dirty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 rot="15964777">
            <a:off x="1359709" y="6076023"/>
            <a:ext cx="215352" cy="21535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tx1"/>
                </a:solidFill>
              </a:rPr>
              <a:t>2</a:t>
            </a:r>
            <a:endParaRPr lang="ko-KR" altLang="en-US" sz="1050" b="1" dirty="0">
              <a:solidFill>
                <a:schemeClr val="tx1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 rot="15964777">
            <a:off x="1575735" y="6043256"/>
            <a:ext cx="215352" cy="21535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tx1"/>
                </a:solidFill>
              </a:rPr>
              <a:t>3</a:t>
            </a:r>
            <a:endParaRPr lang="ko-KR" altLang="en-US" sz="105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grpSp>
        <p:nvGrpSpPr>
          <p:cNvPr id="2" name="그룹 13"/>
          <p:cNvGrpSpPr/>
          <p:nvPr/>
        </p:nvGrpSpPr>
        <p:grpSpPr>
          <a:xfrm>
            <a:off x="2648744" y="1076334"/>
            <a:ext cx="4104456" cy="5625410"/>
            <a:chOff x="571480" y="214282"/>
            <a:chExt cx="6286520" cy="8616061"/>
          </a:xfrm>
        </p:grpSpPr>
        <p:sp>
          <p:nvSpPr>
            <p:cNvPr id="15" name="직사각형 14"/>
            <p:cNvSpPr/>
            <p:nvPr/>
          </p:nvSpPr>
          <p:spPr>
            <a:xfrm>
              <a:off x="5500702" y="5000628"/>
              <a:ext cx="857256" cy="321471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atin typeface="+mn-ea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571480" y="214282"/>
              <a:ext cx="6072206" cy="12020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endParaRPr lang="en-US" altLang="ko-KR" sz="400" b="1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400" b="1" dirty="0" smtClean="0">
                  <a:latin typeface="+mn-ea"/>
                </a:rPr>
                <a:t>특허로</a:t>
              </a:r>
              <a:r>
                <a:rPr lang="en-US" altLang="ko-KR" sz="1400" b="1" dirty="0" smtClean="0">
                  <a:latin typeface="+mn-ea"/>
                </a:rPr>
                <a:t>(www.patent.go.kr) </a:t>
              </a:r>
              <a:r>
                <a:rPr lang="en-US" altLang="ko-KR" sz="1200" b="1" dirty="0" smtClean="0">
                  <a:latin typeface="+mn-ea"/>
                </a:rPr>
                <a:t>→ </a:t>
              </a:r>
              <a:r>
                <a:rPr lang="ko-KR" altLang="en-US" sz="1200" b="1" dirty="0" smtClean="0">
                  <a:latin typeface="+mn-ea"/>
                </a:rPr>
                <a:t>증명서발급</a:t>
              </a:r>
              <a:endParaRPr lang="en-US" altLang="ko-KR" sz="1200" b="1" dirty="0" smtClean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200" b="1" dirty="0" smtClean="0">
                  <a:latin typeface="+mn-ea"/>
                </a:rPr>
                <a:t>→</a:t>
              </a:r>
              <a:r>
                <a:rPr lang="ko-KR" altLang="en-US" sz="1200" b="1" dirty="0" err="1" smtClean="0">
                  <a:latin typeface="+mn-ea"/>
                </a:rPr>
                <a:t>출원사실증명원</a:t>
              </a:r>
              <a:r>
                <a:rPr lang="ko-KR" altLang="en-US" sz="1200" b="1" dirty="0" smtClean="0">
                  <a:latin typeface="+mn-ea"/>
                </a:rPr>
                <a:t> 신청</a:t>
              </a:r>
              <a:r>
                <a:rPr lang="en-US" altLang="ko-KR" sz="1200" b="1" dirty="0" smtClean="0">
                  <a:latin typeface="+mn-ea"/>
                </a:rPr>
                <a:t>→</a:t>
              </a:r>
              <a:r>
                <a:rPr lang="ko-KR" altLang="en-US" sz="1200" b="1" dirty="0" smtClean="0">
                  <a:latin typeface="+mn-ea"/>
                </a:rPr>
                <a:t>증명서수신함 </a:t>
              </a:r>
              <a:r>
                <a:rPr lang="en-US" altLang="ko-KR" sz="1200" b="1" dirty="0" smtClean="0">
                  <a:latin typeface="+mn-ea"/>
                </a:rPr>
                <a:t>→</a:t>
              </a:r>
              <a:r>
                <a:rPr lang="ko-KR" altLang="en-US" sz="1200" b="1" dirty="0" smtClean="0">
                  <a:latin typeface="+mn-ea"/>
                </a:rPr>
                <a:t>인쇄</a:t>
              </a:r>
              <a:endParaRPr lang="ko-KR" altLang="en-US" sz="1200" dirty="0">
                <a:latin typeface="+mn-ea"/>
              </a:endParaRPr>
            </a:p>
          </p:txBody>
        </p:sp>
        <p:pic>
          <p:nvPicPr>
            <p:cNvPr id="17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70257" y="4532948"/>
              <a:ext cx="5055609" cy="3905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b="48101"/>
            <a:stretch>
              <a:fillRect/>
            </a:stretch>
          </p:blipFill>
          <p:spPr bwMode="auto">
            <a:xfrm>
              <a:off x="785794" y="1643042"/>
              <a:ext cx="5485139" cy="25209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cxnSp>
          <p:nvCxnSpPr>
            <p:cNvPr id="19" name="직선 화살표 연결선 18"/>
            <p:cNvCxnSpPr/>
            <p:nvPr/>
          </p:nvCxnSpPr>
          <p:spPr>
            <a:xfrm>
              <a:off x="3060827" y="1643042"/>
              <a:ext cx="368924" cy="307437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/>
            <p:cNvCxnSpPr/>
            <p:nvPr/>
          </p:nvCxnSpPr>
          <p:spPr>
            <a:xfrm flipV="1">
              <a:off x="2200004" y="2257915"/>
              <a:ext cx="430412" cy="18446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/>
            <p:nvPr/>
          </p:nvCxnSpPr>
          <p:spPr>
            <a:xfrm flipV="1">
              <a:off x="2445953" y="3918074"/>
              <a:ext cx="307437" cy="18446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아래쪽 화살표 21"/>
            <p:cNvSpPr/>
            <p:nvPr/>
          </p:nvSpPr>
          <p:spPr>
            <a:xfrm>
              <a:off x="3306776" y="4164024"/>
              <a:ext cx="491899" cy="553387"/>
            </a:xfrm>
            <a:prstGeom prst="downArrow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atin typeface="+mn-ea"/>
              </a:endParaRPr>
            </a:p>
          </p:txBody>
        </p:sp>
        <p:cxnSp>
          <p:nvCxnSpPr>
            <p:cNvPr id="23" name="직선 화살표 연결선 22"/>
            <p:cNvCxnSpPr/>
            <p:nvPr/>
          </p:nvCxnSpPr>
          <p:spPr>
            <a:xfrm flipH="1">
              <a:off x="4290574" y="6439056"/>
              <a:ext cx="307437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화살표 연결선 23"/>
            <p:cNvCxnSpPr/>
            <p:nvPr/>
          </p:nvCxnSpPr>
          <p:spPr>
            <a:xfrm flipV="1">
              <a:off x="2563797" y="6690106"/>
              <a:ext cx="307437" cy="18446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화살표 연결선 26"/>
            <p:cNvCxnSpPr/>
            <p:nvPr/>
          </p:nvCxnSpPr>
          <p:spPr>
            <a:xfrm flipH="1">
              <a:off x="2568928" y="7668803"/>
              <a:ext cx="368924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화살표 연결선 30"/>
            <p:cNvCxnSpPr/>
            <p:nvPr/>
          </p:nvCxnSpPr>
          <p:spPr>
            <a:xfrm flipH="1">
              <a:off x="2691902" y="7853265"/>
              <a:ext cx="307437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6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31744" y="8412092"/>
              <a:ext cx="4918989" cy="2688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7" name="직사각형 36"/>
            <p:cNvSpPr/>
            <p:nvPr/>
          </p:nvSpPr>
          <p:spPr>
            <a:xfrm>
              <a:off x="4536358" y="6328546"/>
              <a:ext cx="1282113" cy="329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800" dirty="0" smtClean="0">
                  <a:solidFill>
                    <a:srgbClr val="FF0000"/>
                  </a:solidFill>
                  <a:latin typeface="+mn-ea"/>
                </a:rPr>
                <a:t>출원번호 입력</a:t>
              </a:r>
              <a:endParaRPr lang="ko-KR" altLang="en-US" sz="800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1671338" y="6758757"/>
              <a:ext cx="1171627" cy="329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800" dirty="0" smtClean="0">
                  <a:solidFill>
                    <a:srgbClr val="FF0000"/>
                  </a:solidFill>
                  <a:latin typeface="+mn-ea"/>
                </a:rPr>
                <a:t>신청부수 </a:t>
              </a:r>
              <a:r>
                <a:rPr lang="en-US" altLang="ko-KR" sz="800" dirty="0" smtClean="0">
                  <a:solidFill>
                    <a:srgbClr val="FF0000"/>
                  </a:solidFill>
                  <a:latin typeface="+mn-ea"/>
                </a:rPr>
                <a:t>“1”</a:t>
              </a:r>
              <a:endParaRPr lang="ko-KR" altLang="en-US" sz="800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975703" y="7513915"/>
              <a:ext cx="754242" cy="329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800" smtClean="0">
                  <a:solidFill>
                    <a:srgbClr val="FF0000"/>
                  </a:solidFill>
                  <a:latin typeface="+mn-ea"/>
                </a:rPr>
                <a:t>확인용</a:t>
              </a:r>
              <a:endParaRPr lang="ko-KR" altLang="en-US" sz="800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3044352" y="7719866"/>
              <a:ext cx="1124978" cy="3299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800" dirty="0" smtClean="0">
                  <a:solidFill>
                    <a:srgbClr val="FF0000"/>
                  </a:solidFill>
                  <a:latin typeface="+mn-ea"/>
                </a:rPr>
                <a:t>온라인 수령</a:t>
              </a:r>
              <a:endParaRPr lang="ko-KR" altLang="en-US" sz="800" dirty="0">
                <a:solidFill>
                  <a:srgbClr val="FF0000"/>
                </a:solidFill>
                <a:latin typeface="+mn-ea"/>
              </a:endParaRPr>
            </a:p>
          </p:txBody>
        </p:sp>
        <p:cxnSp>
          <p:nvCxnSpPr>
            <p:cNvPr id="41" name="직선 화살표 연결선 40"/>
            <p:cNvCxnSpPr/>
            <p:nvPr/>
          </p:nvCxnSpPr>
          <p:spPr>
            <a:xfrm flipH="1" flipV="1">
              <a:off x="5859030" y="8543674"/>
              <a:ext cx="356052" cy="2885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직사각형 41"/>
            <p:cNvSpPr/>
            <p:nvPr/>
          </p:nvSpPr>
          <p:spPr>
            <a:xfrm>
              <a:off x="3339547" y="5733573"/>
              <a:ext cx="181237" cy="686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662208" y="5733573"/>
              <a:ext cx="205952" cy="686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atin typeface="+mn-ea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2801782" y="5523044"/>
              <a:ext cx="1821535" cy="1373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atin typeface="+mn-ea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806360" y="5344555"/>
              <a:ext cx="1821535" cy="1373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atin typeface="+mn-ea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3593557" y="1815908"/>
              <a:ext cx="1304363" cy="1373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atin typeface="+mn-ea"/>
              </a:endParaRPr>
            </a:p>
          </p:txBody>
        </p:sp>
        <p:cxnSp>
          <p:nvCxnSpPr>
            <p:cNvPr id="47" name="직선 화살표 연결선 46"/>
            <p:cNvCxnSpPr/>
            <p:nvPr/>
          </p:nvCxnSpPr>
          <p:spPr>
            <a:xfrm flipH="1" flipV="1">
              <a:off x="3573660" y="2285985"/>
              <a:ext cx="355406" cy="21431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/>
            <p:cNvSpPr txBox="1"/>
            <p:nvPr/>
          </p:nvSpPr>
          <p:spPr>
            <a:xfrm>
              <a:off x="2714620" y="1357290"/>
              <a:ext cx="428627" cy="400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>
                  <a:solidFill>
                    <a:srgbClr val="FF0000"/>
                  </a:solidFill>
                  <a:latin typeface="+mn-ea"/>
                </a:rPr>
                <a:t>①</a:t>
              </a:r>
              <a:endParaRPr lang="ko-KR" altLang="en-US" sz="1100" b="1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857364" y="2214547"/>
              <a:ext cx="428627" cy="400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>
                  <a:solidFill>
                    <a:srgbClr val="FF0000"/>
                  </a:solidFill>
                  <a:latin typeface="+mn-ea"/>
                </a:rPr>
                <a:t>②</a:t>
              </a:r>
              <a:endParaRPr lang="ko-KR" altLang="en-US" sz="1100" b="1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071678" y="4000496"/>
              <a:ext cx="428627" cy="400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>
                  <a:solidFill>
                    <a:srgbClr val="FF0000"/>
                  </a:solidFill>
                  <a:latin typeface="+mn-ea"/>
                </a:rPr>
                <a:t>③</a:t>
              </a:r>
              <a:endParaRPr lang="ko-KR" altLang="en-US" sz="1100" b="1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429373" y="6572264"/>
              <a:ext cx="428627" cy="400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>
                  <a:solidFill>
                    <a:srgbClr val="FF0000"/>
                  </a:solidFill>
                  <a:latin typeface="+mn-ea"/>
                </a:rPr>
                <a:t>④</a:t>
              </a:r>
              <a:endParaRPr lang="ko-KR" altLang="en-US" sz="1100" b="1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215082" y="8429653"/>
              <a:ext cx="428627" cy="400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>
                  <a:solidFill>
                    <a:srgbClr val="FF0000"/>
                  </a:solidFill>
                  <a:latin typeface="+mn-ea"/>
                </a:rPr>
                <a:t>⑤</a:t>
              </a:r>
              <a:endParaRPr lang="ko-KR" altLang="en-US" sz="1100" b="1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929064" y="2285985"/>
              <a:ext cx="428627" cy="400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>
                  <a:solidFill>
                    <a:srgbClr val="FF0000"/>
                  </a:solidFill>
                  <a:latin typeface="+mn-ea"/>
                </a:rPr>
                <a:t>⑥</a:t>
              </a:r>
              <a:endParaRPr lang="ko-KR" altLang="en-US" sz="1100" b="1" dirty="0">
                <a:solidFill>
                  <a:srgbClr val="FF0000"/>
                </a:solidFill>
                <a:latin typeface="+mn-ea"/>
              </a:endParaRPr>
            </a:p>
          </p:txBody>
        </p:sp>
      </p:grpSp>
      <p:sp>
        <p:nvSpPr>
          <p:cNvPr id="55" name="직사각형 54"/>
          <p:cNvSpPr/>
          <p:nvPr/>
        </p:nvSpPr>
        <p:spPr>
          <a:xfrm>
            <a:off x="128464" y="548680"/>
            <a:ext cx="626469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tx1"/>
                </a:solidFill>
                <a:latin typeface="+mn-ea"/>
              </a:rPr>
              <a:t>출원사실 </a:t>
            </a:r>
            <a:r>
              <a:rPr lang="ko-KR" altLang="en-US" sz="2800" b="1" dirty="0" err="1" smtClean="0">
                <a:solidFill>
                  <a:schemeClr val="tx1"/>
                </a:solidFill>
                <a:latin typeface="+mn-ea"/>
              </a:rPr>
              <a:t>증명원</a:t>
            </a:r>
            <a:r>
              <a:rPr lang="ko-KR" altLang="en-US" sz="2800" b="1" dirty="0" smtClean="0">
                <a:solidFill>
                  <a:schemeClr val="tx1"/>
                </a:solidFill>
                <a:latin typeface="+mn-ea"/>
              </a:rPr>
              <a:t> 발급 방법</a:t>
            </a:r>
            <a:endParaRPr lang="en-US" altLang="ko-KR" sz="28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7" name="슬라이드 번호 개체 틀 5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 smtClean="0">
                <a:solidFill>
                  <a:srgbClr val="FF0000"/>
                </a:solidFill>
              </a:rPr>
              <a:t>사업화실적 샘플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60512" y="1340768"/>
            <a:ext cx="2448272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err="1" smtClean="0">
                <a:solidFill>
                  <a:schemeClr val="tx1"/>
                </a:solidFill>
              </a:rPr>
              <a:t>부가가치세과세표준증명원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smtClean="0">
                <a:solidFill>
                  <a:schemeClr val="tx1"/>
                </a:solidFill>
              </a:rPr>
              <a:t>해당자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단체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작성 및 제출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051" name="Picture 3" descr="C:\Users\csh\Desktop\새 폴더\Untitled_20140114_163333\Untitled_20140114_163333-2.jpg"/>
          <p:cNvPicPr>
            <a:picLocks noChangeAspect="1" noChangeArrowheads="1"/>
          </p:cNvPicPr>
          <p:nvPr/>
        </p:nvPicPr>
        <p:blipFill>
          <a:blip r:embed="rId3" cstate="print"/>
          <a:srcRect l="5430" t="3257" r="6023" b="14057"/>
          <a:stretch>
            <a:fillRect/>
          </a:stretch>
        </p:blipFill>
        <p:spPr bwMode="auto">
          <a:xfrm>
            <a:off x="3584848" y="2107517"/>
            <a:ext cx="2780537" cy="3672408"/>
          </a:xfrm>
          <a:prstGeom prst="rect">
            <a:avLst/>
          </a:prstGeom>
          <a:noFill/>
        </p:spPr>
      </p:pic>
      <p:pic>
        <p:nvPicPr>
          <p:cNvPr id="2052" name="Picture 4" descr="C:\Users\csh\Desktop\새 폴더\Untitled_20140114_163333\Untitled_20140114_163333-1.jpg"/>
          <p:cNvPicPr>
            <a:picLocks noChangeAspect="1" noChangeArrowheads="1"/>
          </p:cNvPicPr>
          <p:nvPr/>
        </p:nvPicPr>
        <p:blipFill>
          <a:blip r:embed="rId4" cstate="print"/>
          <a:srcRect l="8976" t="7132" r="10831" b="16088"/>
          <a:stretch>
            <a:fillRect/>
          </a:stretch>
        </p:blipFill>
        <p:spPr bwMode="auto">
          <a:xfrm>
            <a:off x="416496" y="2107517"/>
            <a:ext cx="2664296" cy="3607901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81192" y="2179525"/>
            <a:ext cx="2592288" cy="3625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3656856" y="1340768"/>
            <a:ext cx="2448272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무역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수출실적 확인서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609184" y="1340768"/>
            <a:ext cx="2736304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400" b="1" dirty="0" err="1" smtClean="0">
                <a:solidFill>
                  <a:schemeClr val="tx1"/>
                </a:solidFill>
              </a:rPr>
              <a:t>실시권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계약서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+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입금통장사본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88504" y="1700808"/>
            <a:ext cx="254428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국세청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회계사 또는 세무사 등 발급</a:t>
            </a:r>
            <a:r>
              <a:rPr lang="en-US" altLang="ko-KR" sz="1100" b="1" dirty="0" smtClean="0"/>
              <a:t>)</a:t>
            </a:r>
            <a:endParaRPr lang="ko-KR" altLang="en-US" sz="1100" dirty="0"/>
          </a:p>
        </p:txBody>
      </p:sp>
      <p:sp>
        <p:nvSpPr>
          <p:cNvPr id="28" name="직사각형 27"/>
          <p:cNvSpPr/>
          <p:nvPr/>
        </p:nvSpPr>
        <p:spPr>
          <a:xfrm>
            <a:off x="3876887" y="1700808"/>
            <a:ext cx="208422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은행 또는 무역협회 등 발급</a:t>
            </a:r>
            <a:r>
              <a:rPr lang="en-US" altLang="ko-KR" sz="1100" b="1" dirty="0" smtClean="0"/>
              <a:t>) </a:t>
            </a:r>
            <a:endParaRPr lang="ko-KR" altLang="en-US" sz="1100" dirty="0"/>
          </a:p>
        </p:txBody>
      </p:sp>
      <p:sp>
        <p:nvSpPr>
          <p:cNvPr id="32" name="슬라이드 번호 개체 틀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16</a:t>
            </a:fld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344488" y="1268760"/>
            <a:ext cx="2880320" cy="4536504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2936776" y="836712"/>
            <a:ext cx="720080" cy="36004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smtClean="0">
                <a:solidFill>
                  <a:srgbClr val="0000FF"/>
                </a:solidFill>
              </a:rPr>
              <a:t>제출</a:t>
            </a:r>
            <a:endParaRPr lang="en-US" altLang="ko-KR" sz="1050" b="1" dirty="0" smtClean="0">
              <a:solidFill>
                <a:srgbClr val="0000FF"/>
              </a:solidFill>
            </a:endParaRPr>
          </a:p>
          <a:p>
            <a:pPr algn="ctr"/>
            <a:r>
              <a:rPr lang="ko-KR" altLang="en-US" sz="1050" b="1" dirty="0" smtClean="0">
                <a:solidFill>
                  <a:srgbClr val="0000FF"/>
                </a:solidFill>
              </a:rPr>
              <a:t>추천</a:t>
            </a:r>
            <a:endParaRPr lang="ko-KR" altLang="en-US" sz="1050" b="1" dirty="0">
              <a:solidFill>
                <a:srgbClr val="0000FF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6897216" y="5661248"/>
            <a:ext cx="2592288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FF0000"/>
                </a:solidFill>
              </a:rPr>
              <a:t>기술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경영 보안상 문제가 있을 수 있는</a:t>
            </a:r>
            <a:endParaRPr lang="en-US" altLang="ko-KR" sz="1050" b="1" dirty="0" smtClean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FF0000"/>
                </a:solidFill>
              </a:rPr>
              <a:t>계약서 등은 진흥회 담당자와 협의 후 제출</a:t>
            </a:r>
            <a:endParaRPr lang="en-US" altLang="ko-KR" sz="105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공적현황요약서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0" y="1340768"/>
            <a:ext cx="7200802" cy="439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2.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사업화실적 증빙자료 안내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2015.01.01</a:t>
            </a:r>
            <a:r>
              <a:rPr lang="ko-KR" altLang="en-US" b="1" dirty="0" smtClean="0">
                <a:solidFill>
                  <a:schemeClr val="tx1"/>
                </a:solidFill>
              </a:rPr>
              <a:t>부터</a:t>
            </a:r>
            <a:r>
              <a:rPr lang="en-US" altLang="ko-KR" b="1" dirty="0" smtClean="0">
                <a:solidFill>
                  <a:schemeClr val="tx1"/>
                </a:solidFill>
              </a:rPr>
              <a:t> 2019.12.31</a:t>
            </a:r>
            <a:r>
              <a:rPr lang="ko-KR" altLang="en-US" b="1" dirty="0" smtClean="0">
                <a:solidFill>
                  <a:schemeClr val="tx1"/>
                </a:solidFill>
              </a:rPr>
              <a:t>까지의 사업화실적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부가가치세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과세표준증명원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국세청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회계사 또는 세무사 등 발급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무역실적확인서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은행 또는 무역협회 등 발급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 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수출면장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계약서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감사보고서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사본등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기타 과세증명 자료는 회계사 또는 세무사의 확인 날인 한 것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☞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단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직무발명의 경우 해당 발명가의 기술에 대한 매출 실적만 포함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   [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증빙자료 및 해당 금액에 대한 소속기관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회사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공문 첨부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실시권허락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로열티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및 권리양도 수입금액의 입증자료는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계약서 및 별도로 입금을 증빙할 수 있는 서류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를 첨부하여야 매출 공적 인정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해당 증빙 자료를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스캔하여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파일명을 정리한 후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압축하여 온라인신청서 내에 업로드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 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smtClean="0">
                <a:solidFill>
                  <a:schemeClr val="tx1"/>
                </a:solidFill>
              </a:rPr>
              <a:t>해당자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단체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작성 및 제출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73080" y="692697"/>
            <a:ext cx="415518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5629950" y="548680"/>
            <a:ext cx="4232920" cy="172819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예시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10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10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10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10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10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1000" b="1" dirty="0" smtClean="0">
              <a:solidFill>
                <a:srgbClr val="0000FF"/>
              </a:solidFill>
            </a:endParaRPr>
          </a:p>
          <a:p>
            <a:endParaRPr lang="en-US" altLang="ko-KR" sz="900" b="1" dirty="0" smtClean="0">
              <a:solidFill>
                <a:srgbClr val="FF0000"/>
              </a:solidFill>
            </a:endParaRPr>
          </a:p>
          <a:p>
            <a:r>
              <a:rPr lang="en-US" altLang="ko-KR" sz="900" b="1" dirty="0" smtClean="0">
                <a:solidFill>
                  <a:srgbClr val="FF0000"/>
                </a:solidFill>
              </a:rPr>
              <a:t>* </a:t>
            </a:r>
            <a:r>
              <a:rPr lang="ko-KR" altLang="en-US" sz="900" b="1" dirty="0" smtClean="0">
                <a:solidFill>
                  <a:srgbClr val="FF0000"/>
                </a:solidFill>
              </a:rPr>
              <a:t>해외실적의 경우 </a:t>
            </a:r>
            <a:r>
              <a:rPr lang="en-US" altLang="ko-KR" sz="900" b="1" dirty="0" smtClean="0">
                <a:solidFill>
                  <a:srgbClr val="FF0000"/>
                </a:solidFill>
              </a:rPr>
              <a:t>’15</a:t>
            </a:r>
            <a:r>
              <a:rPr lang="ko-KR" altLang="en-US" sz="900" b="1" dirty="0" smtClean="0">
                <a:solidFill>
                  <a:srgbClr val="FF0000"/>
                </a:solidFill>
              </a:rPr>
              <a:t>년 </a:t>
            </a:r>
            <a:r>
              <a:rPr lang="en-US" altLang="ko-KR" sz="900" b="1" dirty="0" smtClean="0">
                <a:solidFill>
                  <a:srgbClr val="FF0000"/>
                </a:solidFill>
              </a:rPr>
              <a:t>12</a:t>
            </a:r>
            <a:r>
              <a:rPr lang="ko-KR" altLang="en-US" sz="900" b="1" dirty="0" smtClean="0">
                <a:solidFill>
                  <a:srgbClr val="FF0000"/>
                </a:solidFill>
              </a:rPr>
              <a:t>월 </a:t>
            </a:r>
            <a:r>
              <a:rPr lang="en-US" altLang="ko-KR" sz="900" b="1" dirty="0" smtClean="0">
                <a:solidFill>
                  <a:srgbClr val="FF0000"/>
                </a:solidFill>
              </a:rPr>
              <a:t>31</a:t>
            </a:r>
            <a:r>
              <a:rPr lang="ko-KR" altLang="en-US" sz="900" b="1" dirty="0" smtClean="0">
                <a:solidFill>
                  <a:srgbClr val="FF0000"/>
                </a:solidFill>
              </a:rPr>
              <a:t>일 매매기준율에 따라 원화로 환산하여 기재</a:t>
            </a:r>
            <a:endParaRPr lang="en-US" altLang="ko-KR" sz="900" b="1" dirty="0" smtClean="0">
              <a:solidFill>
                <a:srgbClr val="FF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481" y="5157193"/>
            <a:ext cx="4752528" cy="315646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41032" y="5085184"/>
            <a:ext cx="24225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오른쪽으로 구부러진 화살표 29"/>
          <p:cNvSpPr/>
          <p:nvPr/>
        </p:nvSpPr>
        <p:spPr>
          <a:xfrm rot="5400000" flipH="1">
            <a:off x="4602756" y="4715348"/>
            <a:ext cx="334549" cy="1650285"/>
          </a:xfrm>
          <a:prstGeom prst="curved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1" name="오른쪽으로 구부러진 화살표 30"/>
          <p:cNvSpPr/>
          <p:nvPr/>
        </p:nvSpPr>
        <p:spPr>
          <a:xfrm rot="4653119" flipH="1">
            <a:off x="7279061" y="4807472"/>
            <a:ext cx="419956" cy="1414403"/>
          </a:xfrm>
          <a:prstGeom prst="curved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17</a:t>
            </a:fld>
            <a:endParaRPr lang="ko-KR" altLang="en-US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29264" y="4293096"/>
            <a:ext cx="2360712" cy="8316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6177136" y="2348880"/>
            <a:ext cx="3672408" cy="18002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700" b="1" dirty="0" smtClean="0">
                <a:solidFill>
                  <a:schemeClr val="tx1"/>
                </a:solidFill>
              </a:rPr>
              <a:t>상기 사업화 실적 작성시 주의사항</a:t>
            </a:r>
            <a:endParaRPr lang="en-US" altLang="ko-KR" sz="7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7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700" b="1" dirty="0" smtClean="0">
                <a:solidFill>
                  <a:schemeClr val="tx1"/>
                </a:solidFill>
              </a:rPr>
              <a:t>* </a:t>
            </a:r>
            <a:r>
              <a:rPr lang="ko-KR" altLang="en-US" sz="700" b="1" dirty="0" smtClean="0">
                <a:solidFill>
                  <a:srgbClr val="0000FF"/>
                </a:solidFill>
              </a:rPr>
              <a:t>총 매출액</a:t>
            </a:r>
            <a:r>
              <a:rPr lang="ko-KR" altLang="en-US" sz="700" b="1" dirty="0" smtClean="0">
                <a:solidFill>
                  <a:schemeClr val="tx1"/>
                </a:solidFill>
              </a:rPr>
              <a:t> </a:t>
            </a:r>
            <a:r>
              <a:rPr lang="en-US" altLang="ko-KR" sz="700" b="1" dirty="0" smtClean="0">
                <a:solidFill>
                  <a:schemeClr val="tx1"/>
                </a:solidFill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부가가치세 </a:t>
            </a:r>
            <a:r>
              <a:rPr lang="ko-KR" altLang="en-US" sz="700" b="1" dirty="0" err="1" smtClean="0">
                <a:solidFill>
                  <a:schemeClr val="tx1"/>
                </a:solidFill>
              </a:rPr>
              <a:t>과세표준증명원</a:t>
            </a:r>
            <a:r>
              <a:rPr lang="ko-KR" altLang="en-US" sz="700" b="1" dirty="0" smtClean="0">
                <a:solidFill>
                  <a:schemeClr val="tx1"/>
                </a:solidFill>
              </a:rPr>
              <a:t>  매출 총액</a:t>
            </a:r>
            <a:r>
              <a:rPr lang="en-US" altLang="ko-KR" sz="700" b="1" dirty="0" smtClean="0">
                <a:solidFill>
                  <a:schemeClr val="tx1"/>
                </a:solidFill>
              </a:rPr>
              <a:t>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혹은 재무제표상의 매출 총액</a:t>
            </a:r>
            <a:r>
              <a:rPr lang="en-US" altLang="ko-KR" sz="7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은 </a:t>
            </a:r>
            <a:endParaRPr lang="en-US" altLang="ko-KR" sz="7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7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①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국내판매실적</a:t>
            </a:r>
            <a:r>
              <a:rPr lang="en-US" altLang="ko-KR" sz="700" b="1" dirty="0" smtClean="0">
                <a:solidFill>
                  <a:schemeClr val="tx1"/>
                </a:solidFill>
              </a:rPr>
              <a:t>, ②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해외판매실적</a:t>
            </a:r>
            <a:r>
              <a:rPr lang="en-US" altLang="ko-KR" sz="700" b="1" dirty="0" smtClean="0">
                <a:solidFill>
                  <a:schemeClr val="tx1"/>
                </a:solidFill>
              </a:rPr>
              <a:t>, ③ </a:t>
            </a:r>
            <a:r>
              <a:rPr lang="ko-KR" altLang="en-US" sz="700" b="1" dirty="0" err="1" smtClean="0">
                <a:solidFill>
                  <a:schemeClr val="tx1"/>
                </a:solidFill>
              </a:rPr>
              <a:t>국내실시권</a:t>
            </a:r>
            <a:r>
              <a:rPr lang="ko-KR" altLang="en-US" sz="700" b="1" dirty="0" smtClean="0">
                <a:solidFill>
                  <a:schemeClr val="tx1"/>
                </a:solidFill>
              </a:rPr>
              <a:t> 허락</a:t>
            </a:r>
            <a:r>
              <a:rPr lang="en-US" altLang="ko-KR" sz="700" b="1" dirty="0" smtClean="0">
                <a:solidFill>
                  <a:schemeClr val="tx1"/>
                </a:solidFill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로열티</a:t>
            </a:r>
            <a:r>
              <a:rPr lang="en-US" altLang="ko-KR" sz="7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및 권리양도 수입금액</a:t>
            </a:r>
            <a:r>
              <a:rPr lang="en-US" altLang="ko-KR" sz="700" b="1" dirty="0" smtClean="0">
                <a:solidFill>
                  <a:schemeClr val="tx1"/>
                </a:solidFill>
              </a:rPr>
              <a:t>, ④ </a:t>
            </a:r>
            <a:r>
              <a:rPr lang="ko-KR" altLang="en-US" sz="700" b="1" dirty="0" err="1" smtClean="0">
                <a:solidFill>
                  <a:schemeClr val="tx1"/>
                </a:solidFill>
              </a:rPr>
              <a:t>해외실시권</a:t>
            </a:r>
            <a:r>
              <a:rPr lang="ko-KR" altLang="en-US" sz="700" b="1" dirty="0" smtClean="0">
                <a:solidFill>
                  <a:schemeClr val="tx1"/>
                </a:solidFill>
              </a:rPr>
              <a:t> 허락</a:t>
            </a:r>
            <a:r>
              <a:rPr lang="en-US" altLang="ko-KR" sz="700" b="1" dirty="0" smtClean="0">
                <a:solidFill>
                  <a:schemeClr val="tx1"/>
                </a:solidFill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로열티</a:t>
            </a:r>
            <a:r>
              <a:rPr lang="en-US" altLang="ko-KR" sz="7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및 권리양도 수입금액을 </a:t>
            </a:r>
            <a:r>
              <a:rPr lang="ko-KR" altLang="en-US" sz="700" b="1" dirty="0" smtClean="0">
                <a:solidFill>
                  <a:srgbClr val="0000FF"/>
                </a:solidFill>
              </a:rPr>
              <a:t>모두 합한 금액</a:t>
            </a:r>
            <a:r>
              <a:rPr lang="ko-KR" altLang="en-US" sz="700" b="1" dirty="0" smtClean="0">
                <a:solidFill>
                  <a:schemeClr val="tx1"/>
                </a:solidFill>
              </a:rPr>
              <a:t>이어야 함</a:t>
            </a:r>
            <a:endParaRPr lang="en-US" altLang="ko-KR" sz="7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7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700" b="1" dirty="0" smtClean="0">
                <a:solidFill>
                  <a:schemeClr val="tx1"/>
                </a:solidFill>
              </a:rPr>
              <a:t>단</a:t>
            </a:r>
            <a:r>
              <a:rPr lang="en-US" altLang="ko-KR" sz="7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매출액</a:t>
            </a:r>
            <a:r>
              <a:rPr lang="en-US" altLang="ko-KR" sz="700" b="1" dirty="0" smtClean="0">
                <a:solidFill>
                  <a:schemeClr val="tx1"/>
                </a:solidFill>
              </a:rPr>
              <a:t>(①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국내</a:t>
            </a:r>
            <a:r>
              <a:rPr lang="en-US" altLang="ko-KR" sz="700" b="1" dirty="0" smtClean="0">
                <a:solidFill>
                  <a:schemeClr val="tx1"/>
                </a:solidFill>
              </a:rPr>
              <a:t>/ ②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해외판매실적</a:t>
            </a:r>
            <a:r>
              <a:rPr lang="en-US" altLang="ko-KR" sz="700" b="1" dirty="0" smtClean="0">
                <a:solidFill>
                  <a:schemeClr val="tx1"/>
                </a:solidFill>
              </a:rPr>
              <a:t>)</a:t>
            </a:r>
            <a:r>
              <a:rPr lang="ko-KR" altLang="en-US" sz="700" b="1" dirty="0" err="1" smtClean="0">
                <a:solidFill>
                  <a:schemeClr val="tx1"/>
                </a:solidFill>
              </a:rPr>
              <a:t>란에는</a:t>
            </a:r>
            <a:r>
              <a:rPr lang="ko-KR" altLang="en-US" sz="700" b="1" dirty="0" smtClean="0">
                <a:solidFill>
                  <a:schemeClr val="tx1"/>
                </a:solidFill>
              </a:rPr>
              <a:t> </a:t>
            </a:r>
            <a:endParaRPr lang="en-US" altLang="ko-KR" sz="7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700" b="1" dirty="0" smtClean="0">
                <a:solidFill>
                  <a:schemeClr val="tx1"/>
                </a:solidFill>
              </a:rPr>
              <a:t>③</a:t>
            </a:r>
            <a:r>
              <a:rPr lang="ko-KR" altLang="en-US" sz="700" b="1" dirty="0" smtClean="0">
                <a:solidFill>
                  <a:schemeClr val="tx1"/>
                </a:solidFill>
              </a:rPr>
              <a:t>국내 </a:t>
            </a:r>
            <a:r>
              <a:rPr lang="en-US" altLang="ko-KR" sz="700" b="1" dirty="0" smtClean="0">
                <a:solidFill>
                  <a:schemeClr val="tx1"/>
                </a:solidFill>
              </a:rPr>
              <a:t>/④ </a:t>
            </a:r>
            <a:r>
              <a:rPr lang="ko-KR" altLang="en-US" sz="700" b="1" dirty="0" err="1" smtClean="0">
                <a:solidFill>
                  <a:schemeClr val="tx1"/>
                </a:solidFill>
              </a:rPr>
              <a:t>해외실시권허락</a:t>
            </a:r>
            <a:r>
              <a:rPr lang="en-US" altLang="ko-KR" sz="700" b="1" dirty="0" smtClean="0">
                <a:solidFill>
                  <a:schemeClr val="tx1"/>
                </a:solidFill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로열티</a:t>
            </a:r>
            <a:r>
              <a:rPr lang="en-US" altLang="ko-KR" sz="7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700" b="1" dirty="0" smtClean="0">
                <a:solidFill>
                  <a:schemeClr val="tx1"/>
                </a:solidFill>
              </a:rPr>
              <a:t>및 권리양도 수입금액을 </a:t>
            </a:r>
            <a:r>
              <a:rPr lang="ko-KR" altLang="en-US" sz="700" b="1" dirty="0" smtClean="0">
                <a:solidFill>
                  <a:srgbClr val="0000FF"/>
                </a:solidFill>
              </a:rPr>
              <a:t>제외하고 기재</a:t>
            </a:r>
            <a:endParaRPr lang="en-US" altLang="ko-KR" sz="700" b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7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7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공적현황요약서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0" y="1340768"/>
            <a:ext cx="5544617" cy="4392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3.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입상실적 안내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2015.01.01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부터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2019.12.31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까지의 입상실적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해당 대회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특허청 주최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주관 대회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한국발명진흥회 주최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주관 대회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정부기관 주최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주관 발명대회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상장을 스캔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촬영하여 온라인 신청서 내에 입상실적 증빙자료에 업로드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smtClean="0">
                <a:solidFill>
                  <a:schemeClr val="tx1"/>
                </a:solidFill>
              </a:rPr>
              <a:t>해당자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단체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작성 및 제출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5128" y="764704"/>
            <a:ext cx="3384376" cy="2080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6033120" y="570781"/>
            <a:ext cx="3757742" cy="2354163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예시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ko-KR" altLang="en-US" sz="2800" b="1" dirty="0">
              <a:solidFill>
                <a:srgbClr val="0000FF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376936" y="3573016"/>
            <a:ext cx="1420322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50" b="1" dirty="0" smtClean="0">
                <a:latin typeface="+mn-ea"/>
              </a:rPr>
              <a:t>세계여성발명대회</a:t>
            </a:r>
            <a:endParaRPr lang="ko-KR" altLang="en-US" sz="1050" b="1" dirty="0">
              <a:latin typeface="+mn-ea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8944" y="3933056"/>
            <a:ext cx="1296814" cy="1836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68624" y="3933056"/>
            <a:ext cx="1358568" cy="1790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직사각형 28"/>
          <p:cNvSpPr/>
          <p:nvPr/>
        </p:nvSpPr>
        <p:spPr>
          <a:xfrm>
            <a:off x="1450436" y="3589608"/>
            <a:ext cx="1564338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50" b="1" dirty="0" smtClean="0">
                <a:latin typeface="+mn-ea"/>
              </a:rPr>
              <a:t>서울국제발명전시회</a:t>
            </a:r>
            <a:endParaRPr lang="ko-KR" altLang="en-US" sz="1050" b="1" dirty="0">
              <a:latin typeface="+mn-ea"/>
            </a:endParaRPr>
          </a:p>
        </p:txBody>
      </p:sp>
      <p:pic>
        <p:nvPicPr>
          <p:cNvPr id="8194" name="Picture 2" descr="C:\Users\csh\Desktop\특허청장상장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472" y="3905856"/>
            <a:ext cx="1296144" cy="1785746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10276" y="3582252"/>
            <a:ext cx="1728192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50" b="1" dirty="0" smtClean="0">
                <a:latin typeface="+mn-ea"/>
              </a:rPr>
              <a:t>대한민국발명특허대전</a:t>
            </a:r>
            <a:endParaRPr lang="ko-KR" altLang="en-US" sz="1050" b="1" dirty="0"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776827" y="3573016"/>
            <a:ext cx="1420322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50" b="1" dirty="0" smtClean="0">
                <a:latin typeface="+mn-ea"/>
              </a:rPr>
              <a:t>대학창의발명대회</a:t>
            </a:r>
            <a:endParaRPr lang="ko-KR" altLang="en-US" sz="1050" b="1" dirty="0">
              <a:latin typeface="+mn-ea"/>
            </a:endParaRPr>
          </a:p>
        </p:txBody>
      </p:sp>
      <p:pic>
        <p:nvPicPr>
          <p:cNvPr id="8195" name="Picture 3" descr="C:\Users\csh\Desktop\20140114_2126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14927" y="3861048"/>
            <a:ext cx="1296144" cy="1900385"/>
          </a:xfrm>
          <a:prstGeom prst="rect">
            <a:avLst/>
          </a:prstGeom>
          <a:noFill/>
        </p:spPr>
      </p:pic>
      <p:pic>
        <p:nvPicPr>
          <p:cNvPr id="8196" name="Picture 4" descr="C:\Users\csh\Desktop\1-4_brkim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8784" y="3861048"/>
            <a:ext cx="1404243" cy="1962382"/>
          </a:xfrm>
          <a:prstGeom prst="rect">
            <a:avLst/>
          </a:prstGeom>
          <a:noFill/>
        </p:spPr>
      </p:pic>
      <p:sp>
        <p:nvSpPr>
          <p:cNvPr id="32" name="직사각형 31"/>
          <p:cNvSpPr/>
          <p:nvPr/>
        </p:nvSpPr>
        <p:spPr>
          <a:xfrm>
            <a:off x="3008784" y="3573016"/>
            <a:ext cx="1420322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50" b="1" dirty="0" smtClean="0">
                <a:latin typeface="+mn-ea"/>
              </a:rPr>
              <a:t>우수상표권공모전</a:t>
            </a:r>
            <a:endParaRPr lang="ko-KR" altLang="en-US" sz="1050" b="1" dirty="0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8409384" y="4005064"/>
            <a:ext cx="1420322" cy="1718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나열된 상 이외의</a:t>
            </a:r>
            <a:endParaRPr lang="en-US" altLang="ko-KR" sz="1200" b="1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특허청</a:t>
            </a:r>
            <a:endParaRPr lang="en-US" altLang="ko-KR" sz="1200" b="1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한국발명진흥회</a:t>
            </a:r>
            <a:endParaRPr lang="en-US" altLang="ko-KR" sz="1200" b="1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정부기관</a:t>
            </a:r>
            <a:endParaRPr lang="en-US" altLang="ko-KR" sz="1200" b="1" dirty="0" smtClean="0"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 주최</a:t>
            </a:r>
            <a:r>
              <a:rPr lang="en-US" altLang="ko-KR" sz="1200" b="1" dirty="0" smtClean="0">
                <a:latin typeface="+mn-ea"/>
              </a:rPr>
              <a:t>/</a:t>
            </a:r>
            <a:r>
              <a:rPr lang="ko-KR" altLang="en-US" sz="1200" b="1" dirty="0" smtClean="0">
                <a:latin typeface="+mn-ea"/>
              </a:rPr>
              <a:t>주관 발명대회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8197" name="Picture 5" descr="C:\Users\csh\Desktop\20140114_22003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85248" y="3933056"/>
            <a:ext cx="1296144" cy="1810968"/>
          </a:xfrm>
          <a:prstGeom prst="rect">
            <a:avLst/>
          </a:prstGeom>
          <a:noFill/>
        </p:spPr>
      </p:pic>
      <p:sp>
        <p:nvSpPr>
          <p:cNvPr id="35" name="직사각형 34"/>
          <p:cNvSpPr/>
          <p:nvPr/>
        </p:nvSpPr>
        <p:spPr>
          <a:xfrm>
            <a:off x="6897216" y="3573016"/>
            <a:ext cx="1944216" cy="31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50" b="1" dirty="0" smtClean="0">
                <a:latin typeface="+mn-ea"/>
              </a:rPr>
              <a:t>대한민국학생발명전시회</a:t>
            </a:r>
            <a:endParaRPr lang="ko-KR" altLang="en-US" sz="1050" b="1" dirty="0">
              <a:latin typeface="+mn-ea"/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75631" y="3212976"/>
            <a:ext cx="3941865" cy="286847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</p:pic>
      <p:sp>
        <p:nvSpPr>
          <p:cNvPr id="37" name="오른쪽으로 구부러진 화살표 36"/>
          <p:cNvSpPr/>
          <p:nvPr/>
        </p:nvSpPr>
        <p:spPr>
          <a:xfrm rot="5400000" flipV="1">
            <a:off x="6408717" y="1757262"/>
            <a:ext cx="311664" cy="2791048"/>
          </a:xfrm>
          <a:prstGeom prst="curved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28464" y="3645024"/>
            <a:ext cx="9649072" cy="2160240"/>
          </a:xfrm>
          <a:prstGeom prst="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42" name="슬라이드 번호 개체 틀 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8465" y="764706"/>
            <a:ext cx="5832648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공적현황요약서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0" y="1340768"/>
            <a:ext cx="8640962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4.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발명진흥공적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기타 발명관련 </a:t>
            </a: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공적사항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작성 안내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2015.01.01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부터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2019.12.31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까지의 발명진흥공적 및 기타 발명관련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공적사항을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기재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6624736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3" y="6093297"/>
            <a:ext cx="194421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100" b="1" dirty="0" smtClean="0">
                <a:solidFill>
                  <a:schemeClr val="tx1"/>
                </a:solidFill>
              </a:rPr>
              <a:t>해당자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단체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작성 및 제출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588462" y="2276872"/>
            <a:ext cx="14203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벤처기업확인서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6456" y="2276872"/>
            <a:ext cx="1584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품질경영시스템인증서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864768" y="2276872"/>
            <a:ext cx="1584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환경경영시스템인증서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8450870" y="2591957"/>
            <a:ext cx="13986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ko-KR" altLang="en-US" sz="900" b="1" dirty="0" smtClean="0">
                <a:latin typeface="+mn-ea"/>
              </a:rPr>
              <a:t>나열된 인증 이외의</a:t>
            </a:r>
            <a:endParaRPr lang="en-US" altLang="ko-KR" sz="900" b="1" dirty="0" smtClean="0">
              <a:latin typeface="+mn-ea"/>
            </a:endParaRPr>
          </a:p>
          <a:p>
            <a:pPr algn="ctr">
              <a:lnSpc>
                <a:spcPct val="200000"/>
              </a:lnSpc>
            </a:pPr>
            <a:r>
              <a:rPr lang="ko-KR" altLang="en-US" sz="900" b="1" dirty="0" smtClean="0">
                <a:latin typeface="+mn-ea"/>
              </a:rPr>
              <a:t>신지식인 인증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기술 및 품질관련 인증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신기술 개발 실적을 기재 및 </a:t>
            </a:r>
            <a:endParaRPr lang="en-US" altLang="ko-KR" sz="900" b="1" dirty="0" smtClean="0">
              <a:latin typeface="+mn-ea"/>
            </a:endParaRPr>
          </a:p>
          <a:p>
            <a:pPr algn="ctr">
              <a:lnSpc>
                <a:spcPct val="200000"/>
              </a:lnSpc>
            </a:pPr>
            <a:r>
              <a:rPr lang="ko-KR" altLang="en-US" sz="900" b="1" dirty="0" smtClean="0">
                <a:latin typeface="+mn-ea"/>
              </a:rPr>
              <a:t>증빙 제출</a:t>
            </a:r>
            <a:endParaRPr lang="ko-KR" altLang="en-US" sz="900" b="1" dirty="0">
              <a:latin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28464" y="2348880"/>
            <a:ext cx="9649072" cy="2160240"/>
          </a:xfrm>
          <a:prstGeom prst="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473" y="2636912"/>
            <a:ext cx="1296144" cy="1810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0633" y="2636912"/>
            <a:ext cx="1224136" cy="1811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8784" y="2636912"/>
            <a:ext cx="1296144" cy="1762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20952" y="2629591"/>
            <a:ext cx="1296144" cy="1807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직사각형 38"/>
          <p:cNvSpPr/>
          <p:nvPr/>
        </p:nvSpPr>
        <p:spPr>
          <a:xfrm>
            <a:off x="4160912" y="2348880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900" b="1" dirty="0" err="1" smtClean="0">
                <a:latin typeface="+mn-ea"/>
              </a:rPr>
              <a:t>기술혁신형</a:t>
            </a:r>
            <a:r>
              <a:rPr lang="ko-KR" altLang="en-US" sz="900" b="1" dirty="0" smtClean="0">
                <a:latin typeface="+mn-ea"/>
              </a:rPr>
              <a:t> 중소기업 확인서</a:t>
            </a:r>
            <a:r>
              <a:rPr lang="en-US" altLang="ko-KR" sz="900" b="1" dirty="0" smtClean="0">
                <a:latin typeface="+mn-ea"/>
              </a:rPr>
              <a:t>(INNO-BIZ)</a:t>
            </a:r>
            <a:endParaRPr lang="ko-KR" altLang="en-US" sz="900" b="1" dirty="0">
              <a:latin typeface="+mn-ea"/>
            </a:endParaRP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61112" y="2708920"/>
            <a:ext cx="1224136" cy="1726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5817096" y="2276872"/>
            <a:ext cx="1584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신제품인증서</a:t>
            </a:r>
            <a:r>
              <a:rPr lang="en-US" altLang="ko-KR" sz="1200" b="1" dirty="0" smtClean="0">
                <a:latin typeface="+mn-ea"/>
              </a:rPr>
              <a:t>(NEP)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29264" y="2708920"/>
            <a:ext cx="1224136" cy="1780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직사각형 42"/>
          <p:cNvSpPr/>
          <p:nvPr/>
        </p:nvSpPr>
        <p:spPr>
          <a:xfrm>
            <a:off x="7185248" y="2276872"/>
            <a:ext cx="1584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우수제품지정증서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200472" y="4509120"/>
            <a:ext cx="9289032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위 내용 이외의 발명진흥공적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기타 발명 관련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공적사항은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해당 분야의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공적현황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요약서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의 양식에 따라 작성하고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그에 따른 증빙자료를 스캔 및 파일화 하여 증빙 제출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파일로 첨부하기 어려운 증빙자료는 우편 또는 방문 제출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41032" y="4941168"/>
            <a:ext cx="4248472" cy="320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아래쪽 화살표 46"/>
          <p:cNvSpPr/>
          <p:nvPr/>
        </p:nvSpPr>
        <p:spPr>
          <a:xfrm rot="16200000">
            <a:off x="4803172" y="4802964"/>
            <a:ext cx="396044" cy="528436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슬라이드 번호 개체 틀 3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584" y="3665223"/>
            <a:ext cx="2232248" cy="3158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855" y="3855692"/>
            <a:ext cx="1984573" cy="2885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402" y="3940988"/>
            <a:ext cx="2095826" cy="2800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128464" y="764706"/>
            <a:ext cx="820891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공적요약서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 작성 및 증빙파일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0470" y="1340767"/>
            <a:ext cx="9361042" cy="22322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5. </a:t>
            </a: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공적요약서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작성과 그에 따른 증빙파일 제출 방법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FF0000"/>
                </a:solidFill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공적요약서의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항목에 따라 </a:t>
            </a:r>
            <a:r>
              <a:rPr lang="ko-KR" altLang="en-US" b="1" dirty="0" smtClean="0">
                <a:solidFill>
                  <a:srgbClr val="FF0000"/>
                </a:solidFill>
              </a:rPr>
              <a:t>순서대로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증빙자료를 준비합니다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증빙자료가 많을 경우는 목차를 만들어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공적요약서에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따른 증빙자료를 정리 요약하고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1"/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해당 증빙자료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스캔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파일등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을 나열하여 파일을 만듭니다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. (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분야별로 </a:t>
            </a:r>
            <a:r>
              <a:rPr lang="en-US" altLang="ko-KR" sz="1400" b="1" dirty="0" err="1" smtClean="0">
                <a:solidFill>
                  <a:schemeClr val="tx1"/>
                </a:solidFill>
              </a:rPr>
              <a:t>pdf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로 한파일로 만들어 제출하는 것을 추천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증빙자료를 모아 압축하여 제출할 때는 반드시 파일명을 증빙내용과 맞게 제출 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예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증빙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1_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사업화실적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_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과세표준증명원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.</a:t>
            </a:r>
            <a:r>
              <a:rPr lang="en-US" altLang="ko-KR" sz="1200" b="1" dirty="0" err="1" smtClean="0">
                <a:solidFill>
                  <a:schemeClr val="tx1"/>
                </a:solidFill>
              </a:rPr>
              <a:t>pdf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 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증빙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13_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입</a:t>
            </a:r>
            <a:r>
              <a:rPr lang="ko-KR" altLang="en-US" sz="1200" b="1" dirty="0">
                <a:solidFill>
                  <a:schemeClr val="tx1"/>
                </a:solidFill>
              </a:rPr>
              <a:t>상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실적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_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상장모음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.</a:t>
            </a:r>
            <a:r>
              <a:rPr lang="en-US" altLang="ko-KR" sz="1200" b="1" dirty="0" err="1" smtClean="0">
                <a:solidFill>
                  <a:schemeClr val="tx1"/>
                </a:solidFill>
              </a:rPr>
              <a:t>pdf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 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증빙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15.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기타공적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_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발명교실운영기사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.</a:t>
            </a:r>
            <a:r>
              <a:rPr lang="en-US" altLang="ko-KR" sz="1200" b="1" dirty="0" err="1" smtClean="0">
                <a:solidFill>
                  <a:schemeClr val="tx1"/>
                </a:solidFill>
              </a:rPr>
              <a:t>pdf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증빙 자료를 파일로 제출시 이미지의 화질이 좋지 않아 확인 불가할 경우 증빙으로 사용 불가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실적 불인정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0" name="슬라이드 번호 개체 틀 3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20</a:t>
            </a:fld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424608" y="4061691"/>
            <a:ext cx="360040" cy="8738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1097400" y="3789040"/>
            <a:ext cx="7383992" cy="303481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2800" b="1" dirty="0" smtClean="0">
                <a:solidFill>
                  <a:srgbClr val="0000FF"/>
                </a:solidFill>
              </a:rPr>
              <a:t>예시</a:t>
            </a:r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en-US" altLang="ko-KR" sz="2800" b="1" dirty="0" smtClean="0">
              <a:solidFill>
                <a:srgbClr val="0000FF"/>
              </a:solidFill>
            </a:endParaRPr>
          </a:p>
          <a:p>
            <a:pPr algn="r"/>
            <a:endParaRPr lang="ko-KR" alt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713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7137" y="764706"/>
            <a:ext cx="3528392" cy="5221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5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1-3.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이력서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2485" y="1196752"/>
            <a:ext cx="5760639" cy="4536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</a:rPr>
              <a:t>경력 및 이력 사항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발명 공적 현황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수공기간 산정의 참고자료로 이용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이력서 제출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공고문 내에서 이력서 양식을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다운로드한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후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FF0000"/>
                </a:solidFill>
              </a:rPr>
              <a:t>아래의 주요기재사항부터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20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2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월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28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일까지의 경력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이력사항을 상세히 기재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ㅇ발명가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본인 명의의 최초 출원일 또는 기타 발명활동 관련 업무 시작일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증빙가능해야함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등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ㅇ발명유공자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발명관련 기업 입사일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창업일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본인 창업인 경우 상호변경 무관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), 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/>
                </a:solidFill>
              </a:rPr>
              <a:t>                    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본인 명의의 최초 출원일 기타 발명활동 관련 업무 시작일 등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ㅇ발명장려유공자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발명장려 활동 관련 업무 시작일 등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ㅇ발명지도유공자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현직 최초 재직일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발명 또는 장려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교육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활동 개시일 등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ㅇ발명장려유공단체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발명장려 및 사업화 지원 활동 개시 시점 등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한글 파일 원본으로 제출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6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FF0000"/>
                </a:solidFill>
              </a:rPr>
              <a:t>- 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발명장려유공단체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분야의 경우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대표자의 이력서가 아닌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기업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단체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의 설립일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연혁 및 주요사항으로 이력서를 상세히 기재</a:t>
            </a:r>
            <a:r>
              <a:rPr lang="en-US" altLang="ko-KR" sz="1200" b="1" dirty="0">
                <a:solidFill>
                  <a:srgbClr val="FF0000"/>
                </a:solidFill>
              </a:rPr>
              <a:t> </a:t>
            </a:r>
            <a:endParaRPr lang="en-US" altLang="ko-KR" sz="12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 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이력서 폼을 수정하여 제출 가능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</a:t>
            </a:r>
            <a:endParaRPr lang="en-US" altLang="ko-KR" sz="12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0" y="5805265"/>
            <a:ext cx="6984777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560846" y="5949282"/>
            <a:ext cx="2288703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ko-KR" altLang="en-US" sz="1400" b="1" dirty="0" smtClean="0">
                <a:solidFill>
                  <a:srgbClr val="FF0000"/>
                </a:solidFill>
              </a:rPr>
              <a:t>날짜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성명 기재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algn="r"/>
            <a:r>
              <a:rPr lang="ko-KR" altLang="en-US" sz="1400" b="1" dirty="0" smtClean="0">
                <a:solidFill>
                  <a:srgbClr val="FF0000"/>
                </a:solidFill>
              </a:rPr>
              <a:t>서명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인감 날인 필수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185248" y="620688"/>
            <a:ext cx="194421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이력서 제출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808984" y="6093295"/>
            <a:ext cx="2232248" cy="576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공무원일 경우 인사기록요약서 및 인사기록카드로 대체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(15p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참고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6" y="764706"/>
            <a:ext cx="460851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포상자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 증명사진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(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개인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)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2483" y="1412778"/>
            <a:ext cx="6264696" cy="29523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제출한 포상신청자 증명 사진은 포상 관련 업무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포상 결정  후</a:t>
            </a: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각종 언론매체 </a:t>
            </a:r>
            <a:r>
              <a:rPr lang="ko-KR" altLang="en-US" b="1" dirty="0" err="1" smtClean="0">
                <a:solidFill>
                  <a:schemeClr val="tx1"/>
                </a:solidFill>
              </a:rPr>
              <a:t>포상자</a:t>
            </a:r>
            <a:r>
              <a:rPr lang="ko-KR" altLang="en-US" b="1" dirty="0" smtClean="0">
                <a:solidFill>
                  <a:schemeClr val="tx1"/>
                </a:solidFill>
              </a:rPr>
              <a:t> 홍보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기념식 행사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진행시</a:t>
            </a:r>
            <a:r>
              <a:rPr lang="ko-KR" altLang="en-US" b="1" dirty="0" smtClean="0">
                <a:solidFill>
                  <a:schemeClr val="tx1"/>
                </a:solidFill>
              </a:rPr>
              <a:t> 사용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증명사진 형태는 고화질 사진을 제출 요함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증명사진 파일 원본</a:t>
            </a:r>
            <a:r>
              <a:rPr lang="en-US" altLang="ko-KR" b="1" dirty="0" smtClean="0">
                <a:solidFill>
                  <a:schemeClr val="tx1"/>
                </a:solidFill>
              </a:rPr>
              <a:t>(jpg)</a:t>
            </a:r>
            <a:r>
              <a:rPr lang="ko-KR" altLang="en-US" b="1" dirty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혹은 증명사진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인화된 것</a:t>
            </a:r>
            <a:r>
              <a:rPr lang="en-US" altLang="ko-KR" b="1" dirty="0" smtClean="0">
                <a:solidFill>
                  <a:schemeClr val="tx1"/>
                </a:solidFill>
              </a:rPr>
              <a:t>)</a:t>
            </a:r>
            <a:r>
              <a:rPr lang="ko-KR" altLang="en-US" b="1" dirty="0" smtClean="0">
                <a:solidFill>
                  <a:schemeClr val="tx1"/>
                </a:solidFill>
              </a:rPr>
              <a:t>을 </a:t>
            </a:r>
            <a:r>
              <a:rPr lang="en-US" altLang="ko-KR" b="1" dirty="0" smtClean="0">
                <a:solidFill>
                  <a:schemeClr val="tx1"/>
                </a:solidFill>
              </a:rPr>
              <a:t/>
            </a:r>
            <a:br>
              <a:rPr lang="en-US" altLang="ko-KR" b="1" dirty="0" smtClean="0">
                <a:solidFill>
                  <a:schemeClr val="tx1"/>
                </a:solidFill>
              </a:rPr>
            </a:br>
            <a:r>
              <a:rPr lang="en-US" altLang="ko-KR" b="1" dirty="0" smtClean="0">
                <a:solidFill>
                  <a:schemeClr val="tx1"/>
                </a:solidFill>
              </a:rPr>
              <a:t> 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스캔하여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PDF </a:t>
            </a:r>
            <a:r>
              <a:rPr lang="ko-KR" altLang="en-US" b="1" dirty="0" smtClean="0">
                <a:solidFill>
                  <a:schemeClr val="tx1"/>
                </a:solidFill>
              </a:rPr>
              <a:t>혹은 </a:t>
            </a:r>
            <a:r>
              <a:rPr lang="en-US" altLang="ko-KR" b="1" dirty="0" smtClean="0">
                <a:solidFill>
                  <a:schemeClr val="tx1"/>
                </a:solidFill>
              </a:rPr>
              <a:t>jpg</a:t>
            </a:r>
            <a:r>
              <a:rPr lang="ko-KR" altLang="en-US" b="1" dirty="0" smtClean="0">
                <a:solidFill>
                  <a:schemeClr val="tx1"/>
                </a:solidFill>
              </a:rPr>
              <a:t>로 변환하여 파일 업로드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5210" y="476676"/>
            <a:ext cx="2747216" cy="3520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그룹 12"/>
          <p:cNvGrpSpPr/>
          <p:nvPr/>
        </p:nvGrpSpPr>
        <p:grpSpPr>
          <a:xfrm>
            <a:off x="6393160" y="4221088"/>
            <a:ext cx="3328792" cy="2232248"/>
            <a:chOff x="704528" y="4005064"/>
            <a:chExt cx="3328791" cy="223224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04528" y="4005064"/>
              <a:ext cx="3328791" cy="2232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타원 11"/>
            <p:cNvSpPr/>
            <p:nvPr/>
          </p:nvSpPr>
          <p:spPr>
            <a:xfrm>
              <a:off x="2720752" y="4149080"/>
              <a:ext cx="1224136" cy="1296144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200471" y="5805265"/>
            <a:ext cx="4592961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7153370" y="3889926"/>
            <a:ext cx="23042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증명사진 사용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5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단체 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CI(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로고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)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파일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2480" y="1412776"/>
            <a:ext cx="6480720" cy="3240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제출한 단체 </a:t>
            </a:r>
            <a:r>
              <a:rPr lang="en-US" altLang="ko-KR" b="1" dirty="0" smtClean="0">
                <a:solidFill>
                  <a:schemeClr val="tx1"/>
                </a:solidFill>
              </a:rPr>
              <a:t>CI</a:t>
            </a:r>
            <a:r>
              <a:rPr lang="ko-KR" altLang="en-US" b="1" dirty="0" smtClean="0">
                <a:solidFill>
                  <a:schemeClr val="tx1"/>
                </a:solidFill>
              </a:rPr>
              <a:t>사진은 포상 관련 업무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포상 결정  후</a:t>
            </a: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각종 언론매체 포상기업 홍보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기념식 행사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진행시</a:t>
            </a:r>
            <a:r>
              <a:rPr lang="ko-KR" altLang="en-US" b="1" dirty="0" smtClean="0">
                <a:solidFill>
                  <a:schemeClr val="tx1"/>
                </a:solidFill>
              </a:rPr>
              <a:t> 사용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기업 대표 로고 사진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고화질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을 제출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기업 로고 파일</a:t>
            </a:r>
            <a:r>
              <a:rPr lang="en-US" altLang="ko-KR" b="1" dirty="0" smtClean="0">
                <a:solidFill>
                  <a:schemeClr val="tx1"/>
                </a:solidFill>
              </a:rPr>
              <a:t>(jpg)</a:t>
            </a:r>
            <a:r>
              <a:rPr lang="ko-KR" altLang="en-US" b="1" dirty="0" smtClean="0">
                <a:solidFill>
                  <a:schemeClr val="tx1"/>
                </a:solidFill>
              </a:rPr>
              <a:t> 업로드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1" y="5805265"/>
            <a:ext cx="4592961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681192" y="836712"/>
            <a:ext cx="230425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</a:rPr>
              <a:t>기업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CI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23</a:t>
            </a:fld>
            <a:endParaRPr lang="ko-KR" altLang="en-US"/>
          </a:p>
        </p:txBody>
      </p:sp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5048" y="1700808"/>
            <a:ext cx="4392488" cy="1266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128466" y="764706"/>
            <a:ext cx="460851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포상자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 증명사진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(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단체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)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5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3.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주민등록등본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2480" y="1412776"/>
            <a:ext cx="7056784" cy="30243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1"/>
                </a:solidFill>
              </a:rPr>
              <a:t>행정안전부</a:t>
            </a:r>
            <a:r>
              <a:rPr lang="ko-KR" altLang="en-US" b="1" dirty="0" smtClean="0">
                <a:solidFill>
                  <a:schemeClr val="tx1"/>
                </a:solidFill>
              </a:rPr>
              <a:t> 정부포상 업무지침에 따라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범죄</a:t>
            </a:r>
            <a:r>
              <a:rPr lang="ko-KR" altLang="en-US" b="1" dirty="0" smtClean="0">
                <a:solidFill>
                  <a:schemeClr val="tx1"/>
                </a:solidFill>
                <a:latin typeface="돋움"/>
                <a:ea typeface="돋움"/>
              </a:rPr>
              <a:t>▪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수사 </a:t>
            </a:r>
            <a:r>
              <a:rPr lang="ko-KR" altLang="en-US" b="1" dirty="0" smtClean="0">
                <a:solidFill>
                  <a:schemeClr val="tx1"/>
                </a:solidFill>
              </a:rPr>
              <a:t>경력조회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포상 내역 조회 등에 이용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주민등록등본 제출 안내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주민등록번호 표기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  <a:latin typeface="+mj-lt"/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  <a:latin typeface="+mj-lt"/>
              </a:rPr>
              <a:t>정부민원포털 민원</a:t>
            </a:r>
            <a:r>
              <a:rPr lang="en-US" altLang="ko-KR" b="1" dirty="0" smtClean="0">
                <a:solidFill>
                  <a:schemeClr val="tx1"/>
                </a:solidFill>
                <a:latin typeface="+mj-lt"/>
              </a:rPr>
              <a:t>24</a:t>
            </a:r>
            <a:r>
              <a:rPr lang="ko-KR" altLang="en-US" b="1" dirty="0" smtClean="0">
                <a:solidFill>
                  <a:schemeClr val="tx1"/>
                </a:solidFill>
                <a:latin typeface="+mj-lt"/>
              </a:rPr>
              <a:t>에서 발급 </a:t>
            </a:r>
            <a:r>
              <a:rPr lang="en-US" altLang="ko-KR" b="1" dirty="0" smtClean="0">
                <a:solidFill>
                  <a:schemeClr val="tx1"/>
                </a:solidFill>
                <a:latin typeface="+mj-lt"/>
              </a:rPr>
              <a:t>www.minwon.go.kr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거주지 동사무소에서도 발급가능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발급받은 주민등록등본을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스캔하여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/>
            </a:r>
            <a:br>
              <a:rPr lang="en-US" altLang="ko-KR" b="1" dirty="0" smtClean="0">
                <a:solidFill>
                  <a:schemeClr val="tx1"/>
                </a:solidFill>
              </a:rPr>
            </a:br>
            <a:r>
              <a:rPr lang="en-US" altLang="ko-KR" b="1" dirty="0" smtClean="0">
                <a:solidFill>
                  <a:schemeClr val="tx1"/>
                </a:solidFill>
              </a:rPr>
              <a:t>  PDF </a:t>
            </a:r>
            <a:r>
              <a:rPr lang="ko-KR" altLang="en-US" b="1" dirty="0" smtClean="0">
                <a:solidFill>
                  <a:schemeClr val="tx1"/>
                </a:solidFill>
              </a:rPr>
              <a:t>혹은 </a:t>
            </a:r>
            <a:r>
              <a:rPr lang="en-US" altLang="ko-KR" b="1" dirty="0" smtClean="0">
                <a:solidFill>
                  <a:schemeClr val="tx1"/>
                </a:solidFill>
              </a:rPr>
              <a:t>JPG</a:t>
            </a:r>
            <a:r>
              <a:rPr lang="ko-KR" altLang="en-US" b="1" dirty="0" smtClean="0">
                <a:solidFill>
                  <a:schemeClr val="tx1"/>
                </a:solidFill>
              </a:rPr>
              <a:t>파일로 업로드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1" y="5805265"/>
            <a:ext cx="4592961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7137" y="620688"/>
            <a:ext cx="3570742" cy="49523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6825208" y="2420888"/>
            <a:ext cx="2787379" cy="5161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주민등록등본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24</a:t>
            </a:fld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44488" y="4869160"/>
            <a:ext cx="4968552" cy="5161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주민등록등본 </a:t>
            </a:r>
            <a:r>
              <a:rPr lang="ko-KR" altLang="en-US" sz="1600" b="1" u="sng" dirty="0" smtClean="0">
                <a:solidFill>
                  <a:srgbClr val="FF0000"/>
                </a:solidFill>
              </a:rPr>
              <a:t>뒷자리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반드시 나오게 출력요망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5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4.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사업자등록증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8928992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2485" y="1412776"/>
            <a:ext cx="5616619" cy="36724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1"/>
                </a:solidFill>
              </a:rPr>
              <a:t>행정안전부</a:t>
            </a:r>
            <a:r>
              <a:rPr lang="ko-KR" altLang="en-US" b="1" dirty="0" smtClean="0">
                <a:solidFill>
                  <a:schemeClr val="tx1"/>
                </a:solidFill>
              </a:rPr>
              <a:t> 정부포상 업무지침에 따라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산업재해율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불공정행위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임금체불주</a:t>
            </a:r>
            <a:r>
              <a:rPr lang="ko-KR" altLang="en-US" b="1" dirty="0" smtClean="0">
                <a:solidFill>
                  <a:schemeClr val="tx1"/>
                </a:solidFill>
              </a:rPr>
              <a:t> 조회 등에 이용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사업자등록증 제출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사업자등록증을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스캔하여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  PDF </a:t>
            </a:r>
            <a:r>
              <a:rPr lang="ko-KR" altLang="en-US" b="1" dirty="0" smtClean="0">
                <a:solidFill>
                  <a:schemeClr val="tx1"/>
                </a:solidFill>
              </a:rPr>
              <a:t>혹은 </a:t>
            </a:r>
            <a:r>
              <a:rPr lang="en-US" altLang="ko-KR" b="1" dirty="0" smtClean="0">
                <a:solidFill>
                  <a:schemeClr val="tx1"/>
                </a:solidFill>
              </a:rPr>
              <a:t>JPG </a:t>
            </a:r>
            <a:r>
              <a:rPr lang="ko-KR" altLang="en-US" b="1" dirty="0" smtClean="0">
                <a:solidFill>
                  <a:schemeClr val="tx1"/>
                </a:solidFill>
              </a:rPr>
              <a:t>파일로 업로드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4" y="5877273"/>
            <a:ext cx="4176464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발명가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개인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부문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사업자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대표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인 경우에만 제출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ko-KR" altLang="en-US" sz="1200" b="1" dirty="0" smtClean="0">
                <a:solidFill>
                  <a:schemeClr val="tx1"/>
                </a:solidFill>
              </a:rPr>
              <a:t>발명장려유공자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사업자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대표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인 경우에만 제출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ko-KR" altLang="en-US" sz="1200" b="1" dirty="0" smtClean="0">
                <a:solidFill>
                  <a:schemeClr val="tx1"/>
                </a:solidFill>
              </a:rPr>
              <a:t>발명유공자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발명장려유공단체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필수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제출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1157" y="1052740"/>
            <a:ext cx="3225065" cy="4569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6681191" y="620688"/>
            <a:ext cx="2720753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사업자등록증 제출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5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5.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법인등기부등본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9361040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2480" y="1412776"/>
            <a:ext cx="6048672" cy="36724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1"/>
                </a:solidFill>
              </a:rPr>
              <a:t>행정안전부</a:t>
            </a:r>
            <a:r>
              <a:rPr lang="ko-KR" altLang="en-US" b="1" dirty="0" smtClean="0">
                <a:solidFill>
                  <a:schemeClr val="tx1"/>
                </a:solidFill>
              </a:rPr>
              <a:t> 정부포상 업무지침에 따라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산업재해율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불공정행위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임금체불주</a:t>
            </a:r>
            <a:r>
              <a:rPr lang="ko-KR" altLang="en-US" b="1" dirty="0" smtClean="0">
                <a:solidFill>
                  <a:schemeClr val="tx1"/>
                </a:solidFill>
              </a:rPr>
              <a:t> 조회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임원에 관한 사항 현황 확인 등에 이용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법인등기부등본 제출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대법원 인터넷등기소에서 발급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hlinkClick r:id="rId3"/>
              </a:rPr>
              <a:t>http://www.iros.go.kr/</a:t>
            </a:r>
            <a:endParaRPr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발급받은 법인등기부등본을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스캔하여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 PDF </a:t>
            </a:r>
            <a:r>
              <a:rPr lang="ko-KR" altLang="en-US" b="1" dirty="0" smtClean="0">
                <a:solidFill>
                  <a:schemeClr val="tx1"/>
                </a:solidFill>
              </a:rPr>
              <a:t>혹은 </a:t>
            </a:r>
            <a:r>
              <a:rPr lang="en-US" altLang="ko-KR" b="1" dirty="0" smtClean="0">
                <a:solidFill>
                  <a:schemeClr val="tx1"/>
                </a:solidFill>
              </a:rPr>
              <a:t>JPG</a:t>
            </a:r>
            <a:r>
              <a:rPr lang="ko-KR" altLang="en-US" b="1" dirty="0" smtClean="0">
                <a:solidFill>
                  <a:schemeClr val="tx1"/>
                </a:solidFill>
              </a:rPr>
              <a:t>파일로 업로드</a:t>
            </a: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JPG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파일이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2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개 이상일 경우 한 개 파일로 압축하여 업로드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5" y="5877273"/>
            <a:ext cx="4680520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발명가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개인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부문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법인사업자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대표이사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인 경우에만 제출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ko-KR" altLang="en-US" sz="1200" b="1" dirty="0" smtClean="0">
                <a:solidFill>
                  <a:schemeClr val="tx1"/>
                </a:solidFill>
              </a:rPr>
              <a:t>발명장려유공자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법인사업자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대표이사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인 경우에만 제출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ko-KR" altLang="en-US" sz="1200" b="1" dirty="0" smtClean="0">
                <a:solidFill>
                  <a:schemeClr val="tx1"/>
                </a:solidFill>
              </a:rPr>
              <a:t>발명유공자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발명장려유공단체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필수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제출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1152" y="764704"/>
            <a:ext cx="3338282" cy="467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6681191" y="548682"/>
            <a:ext cx="2720753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법인등기부등본 제출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26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5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6.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산재보험가입증명원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9577064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2480" y="1412776"/>
            <a:ext cx="6048672" cy="36724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1"/>
                </a:solidFill>
              </a:rPr>
              <a:t>행정안전부</a:t>
            </a:r>
            <a:r>
              <a:rPr lang="ko-KR" altLang="en-US" b="1" dirty="0" smtClean="0">
                <a:solidFill>
                  <a:schemeClr val="tx1"/>
                </a:solidFill>
              </a:rPr>
              <a:t> 정부포상 업무지침에 따라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산업재해율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smtClean="0">
                <a:solidFill>
                  <a:schemeClr val="tx1"/>
                </a:solidFill>
              </a:rPr>
              <a:t>불공정행위</a:t>
            </a:r>
            <a:r>
              <a:rPr lang="en-US" altLang="ko-KR" b="1" dirty="0" smtClean="0">
                <a:solidFill>
                  <a:schemeClr val="tx1"/>
                </a:solidFill>
              </a:rPr>
              <a:t>,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임금체불주</a:t>
            </a:r>
            <a:r>
              <a:rPr lang="ko-KR" altLang="en-US" b="1" dirty="0" smtClean="0">
                <a:solidFill>
                  <a:schemeClr val="tx1"/>
                </a:solidFill>
              </a:rPr>
              <a:t> 조회 등에 이용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산재보험가입증명원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제출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근로복지공단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고용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산재보험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토탈서비스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에서 발급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  <a:hlinkClick r:id="rId3"/>
              </a:rPr>
              <a:t>http://total.kcomwel.or.kr</a:t>
            </a:r>
            <a:endParaRPr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발급받은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산재보험가입증명원에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신청인 옆 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직인 날인</a:t>
            </a:r>
            <a:endParaRPr lang="en-US" altLang="ko-KR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스캔하여</a:t>
            </a:r>
            <a:r>
              <a:rPr lang="en-US" altLang="ko-KR" b="1" dirty="0" smtClean="0">
                <a:solidFill>
                  <a:schemeClr val="tx1"/>
                </a:solidFill>
              </a:rPr>
              <a:t> PDF </a:t>
            </a:r>
            <a:r>
              <a:rPr lang="ko-KR" altLang="en-US" b="1" dirty="0" smtClean="0">
                <a:solidFill>
                  <a:schemeClr val="tx1"/>
                </a:solidFill>
              </a:rPr>
              <a:t>혹은 </a:t>
            </a:r>
            <a:r>
              <a:rPr lang="en-US" altLang="ko-KR" b="1" dirty="0" smtClean="0">
                <a:solidFill>
                  <a:schemeClr val="tx1"/>
                </a:solidFill>
              </a:rPr>
              <a:t>JPG</a:t>
            </a:r>
            <a:r>
              <a:rPr lang="ko-KR" altLang="en-US" b="1" dirty="0" smtClean="0">
                <a:solidFill>
                  <a:schemeClr val="tx1"/>
                </a:solidFill>
              </a:rPr>
              <a:t>파일로 업로드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FF0000"/>
                </a:solidFill>
              </a:rPr>
              <a:t>-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산재보험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미가입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사업자는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미가입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사유서 제출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(8-2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항목 참고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5" y="5877273"/>
            <a:ext cx="4852764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발명가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개인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부문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개인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법인사업자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대표이사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인 경우에만 제출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ko-KR" altLang="en-US" sz="1200" b="1" dirty="0" smtClean="0">
                <a:solidFill>
                  <a:schemeClr val="tx1"/>
                </a:solidFill>
              </a:rPr>
              <a:t>발명장려유공자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개인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법인사업자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대표이사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인 경우에만 제출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ko-KR" altLang="en-US" sz="1200" b="1" dirty="0" smtClean="0">
                <a:solidFill>
                  <a:schemeClr val="tx1"/>
                </a:solidFill>
              </a:rPr>
              <a:t>발명유공자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발명장려유공단체 분야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필수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제출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465169" y="548682"/>
            <a:ext cx="3168351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smtClean="0">
                <a:solidFill>
                  <a:srgbClr val="FF0000"/>
                </a:solidFill>
              </a:rPr>
              <a:t>산재보험가입증명원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제출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7137" y="908722"/>
            <a:ext cx="3583246" cy="4765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93360" y="4005068"/>
            <a:ext cx="506736" cy="46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직사각형 27"/>
          <p:cNvSpPr/>
          <p:nvPr/>
        </p:nvSpPr>
        <p:spPr>
          <a:xfrm>
            <a:off x="8121353" y="3933057"/>
            <a:ext cx="648072" cy="57606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8697416" y="3933057"/>
            <a:ext cx="1208584" cy="576064"/>
          </a:xfrm>
          <a:prstGeom prst="rect">
            <a:avLst/>
          </a:prstGeom>
          <a:noFill/>
          <a:ln w="285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</a:rPr>
              <a:t>사업장 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rgbClr val="FF0000"/>
                </a:solidFill>
              </a:rPr>
              <a:t>직인 날인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32" name="슬라이드 번호 개체 틀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5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7.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산재보험 </a:t>
            </a:r>
            <a:r>
              <a:rPr lang="ko-KR" altLang="en-US" sz="2800" b="1" dirty="0" err="1" smtClean="0">
                <a:solidFill>
                  <a:schemeClr val="tx1"/>
                </a:solidFill>
              </a:rPr>
              <a:t>미가입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 사유서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9361040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2480" y="1412776"/>
            <a:ext cx="6048672" cy="36724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산재보험에 가입하지 않은 사유에 관한 증빙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산재보험 </a:t>
            </a: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미가입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사유서 제출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신청서 내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산재보험미가입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사유서 양식 다운로드</a:t>
            </a:r>
            <a:endParaRPr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-</a:t>
            </a:r>
            <a:r>
              <a:rPr lang="ko-KR" altLang="en-US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사유서 내용 기재 후 신청인 옆 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직인 날인</a:t>
            </a:r>
            <a:endParaRPr lang="en-US" altLang="ko-KR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스캔하여</a:t>
            </a:r>
            <a:r>
              <a:rPr lang="en-US" altLang="ko-KR" b="1" dirty="0" smtClean="0">
                <a:solidFill>
                  <a:schemeClr val="tx1"/>
                </a:solidFill>
              </a:rPr>
              <a:t> PDF </a:t>
            </a:r>
            <a:r>
              <a:rPr lang="ko-KR" altLang="en-US" b="1" dirty="0" smtClean="0">
                <a:solidFill>
                  <a:schemeClr val="tx1"/>
                </a:solidFill>
              </a:rPr>
              <a:t>혹은 </a:t>
            </a:r>
            <a:r>
              <a:rPr lang="en-US" altLang="ko-KR" b="1" dirty="0" smtClean="0">
                <a:solidFill>
                  <a:schemeClr val="tx1"/>
                </a:solidFill>
              </a:rPr>
              <a:t>JPG</a:t>
            </a:r>
            <a:r>
              <a:rPr lang="ko-KR" altLang="en-US" b="1" dirty="0" smtClean="0">
                <a:solidFill>
                  <a:schemeClr val="tx1"/>
                </a:solidFill>
              </a:rPr>
              <a:t>파일로 업로드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5" y="5877273"/>
            <a:ext cx="4680520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err="1" smtClean="0">
                <a:solidFill>
                  <a:schemeClr val="tx1"/>
                </a:solidFill>
              </a:rPr>
              <a:t>산재보험가입증명원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제출 대상자 중 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r>
              <a:rPr lang="ko-KR" altLang="en-US" sz="1200" b="1" dirty="0" smtClean="0">
                <a:solidFill>
                  <a:srgbClr val="FF0000"/>
                </a:solidFill>
              </a:rPr>
              <a:t>산재보험에 가입하지 않은 사업자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만 제출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105130" y="548682"/>
            <a:ext cx="352839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산재보험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미가입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사유서 제출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7918" y="908721"/>
            <a:ext cx="3105602" cy="426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직사각형 27"/>
          <p:cNvSpPr/>
          <p:nvPr/>
        </p:nvSpPr>
        <p:spPr>
          <a:xfrm>
            <a:off x="7680046" y="4581129"/>
            <a:ext cx="1800200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29" name="직사각형 28"/>
          <p:cNvSpPr/>
          <p:nvPr/>
        </p:nvSpPr>
        <p:spPr>
          <a:xfrm>
            <a:off x="8697416" y="4941168"/>
            <a:ext cx="1208584" cy="576064"/>
          </a:xfrm>
          <a:prstGeom prst="rect">
            <a:avLst/>
          </a:prstGeom>
          <a:noFill/>
          <a:ln w="285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</a:rPr>
              <a:t>사업장 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rgbClr val="FF0000"/>
                </a:solidFill>
              </a:rPr>
              <a:t>직인 날인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32" name="슬라이드 번호 개체 틀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8465" y="764706"/>
            <a:ext cx="5184576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8.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재직증명서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/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재학증명서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0" y="5805265"/>
            <a:ext cx="8064897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ㅇ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2480" y="1412776"/>
            <a:ext cx="5184576" cy="36724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신청자의 재직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재학 사실 증명 및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현재 소속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직위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직급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학년 사실 확인용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재직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/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재학증명서 제출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소속된 기업</a:t>
            </a:r>
            <a:r>
              <a:rPr lang="en-US" altLang="ko-KR" b="1" dirty="0" smtClean="0">
                <a:solidFill>
                  <a:schemeClr val="tx1"/>
                </a:solidFill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</a:rPr>
              <a:t>단체</a:t>
            </a:r>
            <a:r>
              <a:rPr lang="en-US" altLang="ko-KR" b="1" dirty="0" smtClean="0">
                <a:solidFill>
                  <a:schemeClr val="tx1"/>
                </a:solidFill>
              </a:rPr>
              <a:t>), </a:t>
            </a:r>
            <a:r>
              <a:rPr lang="ko-KR" altLang="en-US" b="1" dirty="0" smtClean="0">
                <a:solidFill>
                  <a:schemeClr val="tx1"/>
                </a:solidFill>
              </a:rPr>
              <a:t>학교장의 직인이 날인된</a:t>
            </a:r>
            <a:r>
              <a:rPr lang="en-US" altLang="ko-KR" b="1" dirty="0" smtClean="0">
                <a:solidFill>
                  <a:schemeClr val="tx1"/>
                </a:solidFill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재직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재학증명서를 발급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발급받은 재직</a:t>
            </a:r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  <a:r>
              <a:rPr lang="ko-KR" altLang="en-US" b="1" dirty="0" smtClean="0">
                <a:solidFill>
                  <a:schemeClr val="tx1"/>
                </a:solidFill>
              </a:rPr>
              <a:t>재학증명서를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스캔하여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 PDF </a:t>
            </a:r>
            <a:r>
              <a:rPr lang="ko-KR" altLang="en-US" b="1" dirty="0" smtClean="0">
                <a:solidFill>
                  <a:schemeClr val="tx1"/>
                </a:solidFill>
              </a:rPr>
              <a:t>혹은 </a:t>
            </a:r>
            <a:r>
              <a:rPr lang="en-US" altLang="ko-KR" b="1" dirty="0" smtClean="0">
                <a:solidFill>
                  <a:schemeClr val="tx1"/>
                </a:solidFill>
              </a:rPr>
              <a:t>JPG</a:t>
            </a:r>
            <a:r>
              <a:rPr lang="ko-KR" altLang="en-US" b="1" dirty="0" smtClean="0">
                <a:solidFill>
                  <a:schemeClr val="tx1"/>
                </a:solidFill>
              </a:rPr>
              <a:t>파일로 업로드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csh\Desktop\20140109_1455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4873" y="1268760"/>
            <a:ext cx="2281774" cy="3384376"/>
          </a:xfrm>
          <a:prstGeom prst="rect">
            <a:avLst/>
          </a:prstGeom>
          <a:noFill/>
        </p:spPr>
      </p:pic>
      <p:grpSp>
        <p:nvGrpSpPr>
          <p:cNvPr id="28" name="그룹 27"/>
          <p:cNvGrpSpPr/>
          <p:nvPr/>
        </p:nvGrpSpPr>
        <p:grpSpPr>
          <a:xfrm>
            <a:off x="5270619" y="1268764"/>
            <a:ext cx="2366222" cy="3318215"/>
            <a:chOff x="629394" y="1403297"/>
            <a:chExt cx="5391894" cy="7561191"/>
          </a:xfrm>
        </p:grpSpPr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9394" y="1403297"/>
              <a:ext cx="5391894" cy="75611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" name="직사각형 29"/>
            <p:cNvSpPr/>
            <p:nvPr/>
          </p:nvSpPr>
          <p:spPr>
            <a:xfrm>
              <a:off x="2483689" y="3015727"/>
              <a:ext cx="564351" cy="241865"/>
            </a:xfrm>
            <a:prstGeom prst="rect">
              <a:avLst/>
            </a:prstGeom>
            <a:blipFill>
              <a:blip r:embed="rId5" cstate="print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4579848" y="3015727"/>
              <a:ext cx="967458" cy="241865"/>
            </a:xfrm>
            <a:prstGeom prst="rect">
              <a:avLst/>
            </a:prstGeom>
            <a:blipFill>
              <a:blip r:embed="rId5" cstate="print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271257" y="3338213"/>
              <a:ext cx="2338024" cy="241865"/>
            </a:xfrm>
            <a:prstGeom prst="rect">
              <a:avLst/>
            </a:prstGeom>
            <a:blipFill>
              <a:blip r:embed="rId5" cstate="print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634875" y="4237419"/>
              <a:ext cx="886837" cy="241865"/>
            </a:xfrm>
            <a:prstGeom prst="rect">
              <a:avLst/>
            </a:prstGeom>
            <a:blipFill>
              <a:blip r:embed="rId5" cstate="print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2483689" y="4564599"/>
              <a:ext cx="1693052" cy="241865"/>
            </a:xfrm>
            <a:prstGeom prst="rect">
              <a:avLst/>
            </a:prstGeom>
            <a:blipFill>
              <a:blip r:embed="rId5" cstate="print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4634875" y="4572000"/>
              <a:ext cx="886837" cy="241865"/>
            </a:xfrm>
            <a:prstGeom prst="rect">
              <a:avLst/>
            </a:prstGeom>
            <a:blipFill>
              <a:blip r:embed="rId5" cstate="print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6465167" y="2924946"/>
            <a:ext cx="2720753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재직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재학증명서 제출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4" y="5877272"/>
            <a:ext cx="3384376" cy="79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50" b="1" dirty="0" smtClean="0">
                <a:solidFill>
                  <a:schemeClr val="tx1"/>
                </a:solidFill>
              </a:rPr>
              <a:t>발명가 분야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모두 제출</a:t>
            </a:r>
            <a:endParaRPr lang="en-US" altLang="ko-KR" sz="1050" b="1" dirty="0" smtClean="0">
              <a:solidFill>
                <a:schemeClr val="tx1"/>
              </a:solidFill>
            </a:endParaRPr>
          </a:p>
          <a:p>
            <a:r>
              <a:rPr lang="ko-KR" altLang="en-US" sz="1050" b="1" dirty="0" smtClean="0">
                <a:solidFill>
                  <a:schemeClr val="tx1"/>
                </a:solidFill>
              </a:rPr>
              <a:t>발명유공자 분야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: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 모두 제출</a:t>
            </a:r>
            <a:endParaRPr lang="en-US" altLang="ko-KR" sz="1050" b="1" dirty="0" smtClean="0">
              <a:solidFill>
                <a:schemeClr val="tx1"/>
              </a:solidFill>
            </a:endParaRPr>
          </a:p>
          <a:p>
            <a:r>
              <a:rPr lang="ko-KR" altLang="en-US" sz="1050" b="1" dirty="0" smtClean="0">
                <a:solidFill>
                  <a:schemeClr val="tx1"/>
                </a:solidFill>
              </a:rPr>
              <a:t>발명장려유공자 분야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모두 제출</a:t>
            </a:r>
            <a:endParaRPr lang="en-US" altLang="ko-KR" sz="1050" b="1" dirty="0" smtClean="0">
              <a:solidFill>
                <a:schemeClr val="tx1"/>
              </a:solidFill>
            </a:endParaRPr>
          </a:p>
          <a:p>
            <a:r>
              <a:rPr lang="ko-KR" altLang="en-US" sz="1050" b="1" dirty="0" smtClean="0">
                <a:solidFill>
                  <a:schemeClr val="tx1"/>
                </a:solidFill>
              </a:rPr>
              <a:t>발명지도유공자 분야 </a:t>
            </a:r>
            <a:r>
              <a:rPr lang="en-US" altLang="ko-KR" sz="105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</a:rPr>
              <a:t>모두 제출</a:t>
            </a:r>
            <a:endParaRPr lang="en-US" altLang="ko-KR" sz="1050" b="1" dirty="0" smtClean="0">
              <a:solidFill>
                <a:schemeClr val="tx1"/>
              </a:solidFill>
            </a:endParaRPr>
          </a:p>
        </p:txBody>
      </p:sp>
      <p:sp>
        <p:nvSpPr>
          <p:cNvPr id="40" name="슬라이드 번호 개체 틀 3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00472" y="5805265"/>
            <a:ext cx="9361040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2485" y="1412776"/>
            <a:ext cx="5400595" cy="41044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/>
                </a:solidFill>
              </a:rPr>
              <a:t>신분이 공무원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교원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인 경우 필수 제출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rgbClr val="FF0000"/>
                </a:solidFill>
              </a:rPr>
              <a:t> *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교수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공립 또는 사립학교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도 해당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공무원 인사기록 요약서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/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인사기록카드 제출 안내</a:t>
            </a:r>
            <a:endParaRPr lang="en-US" altLang="ko-KR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공고문 내 인사기록요약서 양식 다운로드</a:t>
            </a:r>
            <a:endParaRPr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교원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교육공무원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 외의 공무원의 경우 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소속기관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부처에 맞게 모두 작성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100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rgbClr val="FF0000"/>
                </a:solidFill>
                <a:latin typeface="+mn-ea"/>
              </a:rPr>
              <a:t>*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교원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일 경우는 아래와 같이 작성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1)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소속기관은 소속 교육청 기재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2)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작성자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인사담당자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) : 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소속 교육청 인사담당자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3)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+mn-ea"/>
              </a:rPr>
              <a:t>확인자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인사담당관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) : 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소속 교육청 인사담당관</a:t>
            </a:r>
            <a:endParaRPr lang="en-US" altLang="ko-KR" sz="1100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4)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+mn-ea"/>
              </a:rPr>
              <a:t>기관명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소속 교육청 직인 날인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05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808985" y="5877273"/>
            <a:ext cx="4680520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신분이 공무원인 경우 필수 제출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105128" y="764704"/>
            <a:ext cx="352839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</a:rPr>
              <a:t>인사기록요약서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9104" y="1124744"/>
            <a:ext cx="3509644" cy="4471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128464" y="764706"/>
            <a:ext cx="568863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9-1. </a:t>
            </a:r>
            <a:r>
              <a:rPr lang="ko-KR" altLang="en-US" b="1" dirty="0" smtClean="0">
                <a:solidFill>
                  <a:schemeClr val="tx1"/>
                </a:solidFill>
              </a:rPr>
              <a:t>공무원 인사기록요약서 및 인사기록카드 제출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961112" y="4365104"/>
            <a:ext cx="3312368" cy="43204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961112" y="1484784"/>
            <a:ext cx="1440160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6537176" y="5229200"/>
            <a:ext cx="2160240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2485" y="1268760"/>
            <a:ext cx="5688627" cy="2016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소속기관에서 인사기록카드를 발급</a:t>
            </a:r>
            <a:endParaRPr lang="en-US" altLang="ko-KR" sz="16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작성한 인사기록요약서와 인사기록카드를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스캔하여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신청서 상에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PDF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혹은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 JPG(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압축하여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업로드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아래와 같이 공문 발송 필수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전자문서발송 혹은 내부결재 후 메일 발송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(</a:t>
            </a:r>
            <a:r>
              <a:rPr lang="en-US" altLang="ko-KR" sz="1000" b="1" u="sng" dirty="0" smtClean="0">
                <a:hlinkClick r:id="rId3"/>
              </a:rPr>
              <a:t>519@kipa.org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105128" y="764704"/>
            <a:ext cx="352839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FF0000"/>
                </a:solidFill>
              </a:rPr>
              <a:t>인사기록카드 예시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1152" y="1124744"/>
            <a:ext cx="3168352" cy="4642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128464" y="764706"/>
            <a:ext cx="576064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 smtClean="0">
                <a:solidFill>
                  <a:schemeClr val="tx1"/>
                </a:solidFill>
              </a:rPr>
              <a:t>9-2. </a:t>
            </a:r>
            <a:r>
              <a:rPr lang="ko-KR" altLang="en-US" b="1" dirty="0" smtClean="0">
                <a:solidFill>
                  <a:schemeClr val="tx1"/>
                </a:solidFill>
              </a:rPr>
              <a:t>공무원 인사기록요약서 및 인사기록카드 제출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848544" y="2924944"/>
            <a:ext cx="4608512" cy="266429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수신</a:t>
            </a:r>
            <a:r>
              <a:rPr lang="en-US" altLang="ko-KR" sz="8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한국발명진흥회장</a:t>
            </a:r>
            <a:endParaRPr lang="en-US" altLang="ko-KR" sz="8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800" b="1" dirty="0" smtClean="0">
                <a:solidFill>
                  <a:schemeClr val="tx1"/>
                </a:solidFill>
              </a:rPr>
              <a:t> 제목</a:t>
            </a:r>
            <a:r>
              <a:rPr lang="en-US" altLang="ko-KR" sz="8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제</a:t>
            </a:r>
            <a:r>
              <a:rPr lang="en-US" altLang="ko-KR" sz="800" b="1" dirty="0" smtClean="0">
                <a:solidFill>
                  <a:schemeClr val="tx1"/>
                </a:solidFill>
              </a:rPr>
              <a:t>53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회 </a:t>
            </a:r>
            <a:r>
              <a:rPr lang="ko-KR" altLang="en-US" sz="800" b="1" dirty="0" err="1" smtClean="0">
                <a:solidFill>
                  <a:schemeClr val="tx1"/>
                </a:solidFill>
              </a:rPr>
              <a:t>발명의날</a:t>
            </a:r>
            <a:r>
              <a:rPr lang="ko-KR" altLang="en-US" sz="800" b="1" dirty="0" smtClean="0">
                <a:solidFill>
                  <a:schemeClr val="tx1"/>
                </a:solidFill>
              </a:rPr>
              <a:t> 유공자 포상추천에 따른 인사기록요약서 송부</a:t>
            </a:r>
            <a:endParaRPr lang="en-US" altLang="ko-KR" sz="8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    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       1.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귀 회의 무궁한 발전을 기원합니다</a:t>
            </a:r>
            <a:r>
              <a:rPr lang="en-US" altLang="ko-KR" sz="800" b="1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       2.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제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53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회 </a:t>
            </a:r>
            <a:r>
              <a:rPr lang="ko-KR" altLang="en-US" sz="800" b="1" dirty="0" err="1" smtClean="0">
                <a:solidFill>
                  <a:schemeClr val="tx1"/>
                </a:solidFill>
              </a:rPr>
              <a:t>발명의날</a:t>
            </a:r>
            <a:r>
              <a:rPr lang="ko-KR" altLang="en-US" sz="800" b="1" dirty="0" smtClean="0">
                <a:solidFill>
                  <a:schemeClr val="tx1"/>
                </a:solidFill>
              </a:rPr>
              <a:t> 유공자 포상과 관련하여 아래와 같이 추천합니다</a:t>
            </a:r>
            <a:r>
              <a:rPr lang="en-US" altLang="ko-KR" sz="800" b="1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                                           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아   래</a:t>
            </a:r>
            <a:endParaRPr lang="en-US" altLang="ko-KR" sz="8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                         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가</a:t>
            </a:r>
            <a:r>
              <a:rPr lang="en-US" altLang="ko-KR" sz="800" b="1" dirty="0" smtClean="0">
                <a:solidFill>
                  <a:schemeClr val="tx1"/>
                </a:solidFill>
              </a:rPr>
              <a:t>.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포상추천 분야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발명지도유공자</a:t>
            </a:r>
            <a:endParaRPr lang="en-US" altLang="ko-KR" sz="8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                         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나</a:t>
            </a:r>
            <a:r>
              <a:rPr lang="en-US" altLang="ko-KR" sz="800" b="1" dirty="0" smtClean="0">
                <a:solidFill>
                  <a:schemeClr val="tx1"/>
                </a:solidFill>
              </a:rPr>
              <a:t>.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추천 대상자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800" b="1" dirty="0" err="1" smtClean="0">
                <a:solidFill>
                  <a:schemeClr val="tx1"/>
                </a:solidFill>
              </a:rPr>
              <a:t>ㅇㅇ고등학교</a:t>
            </a:r>
            <a:r>
              <a:rPr lang="ko-KR" altLang="en-US" sz="800" b="1" dirty="0" smtClean="0">
                <a:solidFill>
                  <a:schemeClr val="tx1"/>
                </a:solidFill>
              </a:rPr>
              <a:t>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교사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홍길동</a:t>
            </a:r>
            <a:endParaRPr lang="en-US" altLang="ko-KR" sz="8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8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      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첨부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:  1.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인사기록요약서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1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부</a:t>
            </a:r>
            <a:r>
              <a:rPr lang="en-US" altLang="ko-KR" sz="800" b="1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solidFill>
                  <a:schemeClr val="tx1"/>
                </a:solidFill>
              </a:rPr>
              <a:t>                 2.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인사기록카드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1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부</a:t>
            </a:r>
            <a:r>
              <a:rPr lang="en-US" altLang="ko-KR" sz="800" b="1" dirty="0" smtClean="0">
                <a:solidFill>
                  <a:schemeClr val="tx1"/>
                </a:solidFill>
              </a:rPr>
              <a:t>.   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끝</a:t>
            </a:r>
            <a:r>
              <a:rPr lang="en-US" altLang="ko-KR" sz="800" b="1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8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/>
                </a:solidFill>
              </a:rPr>
              <a:t>                                  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ㅇ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ㅇ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고 등 학 교 장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00472" y="5805265"/>
            <a:ext cx="9361040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해당 분야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7500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7500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181737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181737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 smtClean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087343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087343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99407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발명지도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유공자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299407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3898994" y="6086750"/>
            <a:ext cx="846281" cy="3452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발명장려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유공단체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898994" y="6489516"/>
            <a:ext cx="846281" cy="186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808985" y="5877273"/>
            <a:ext cx="4680520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chemeClr val="tx1"/>
                </a:solidFill>
              </a:rPr>
              <a:t>신분이 공무원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교원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인 경우 필수 제출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548680"/>
            <a:ext cx="5241032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1"/>
            <a:ext cx="9906000" cy="476672"/>
          </a:xfrm>
          <a:prstGeom prst="rect">
            <a:avLst/>
          </a:prstGeom>
          <a:solidFill>
            <a:srgbClr val="ABCC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발명의 날 포상 신청 세부 안내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16496" y="620688"/>
            <a:ext cx="8712969" cy="604867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accent1"/>
                </a:solidFill>
              </a:rPr>
              <a:t>우편</a:t>
            </a:r>
            <a:r>
              <a:rPr lang="en-US" altLang="ko-KR" sz="2800" b="1" dirty="0" smtClean="0">
                <a:solidFill>
                  <a:schemeClr val="accent1"/>
                </a:solidFill>
              </a:rPr>
              <a:t>/</a:t>
            </a:r>
            <a:r>
              <a:rPr lang="ko-KR" altLang="en-US" sz="2800" b="1" dirty="0" smtClean="0">
                <a:solidFill>
                  <a:schemeClr val="accent1"/>
                </a:solidFill>
              </a:rPr>
              <a:t>방문 </a:t>
            </a:r>
            <a:r>
              <a:rPr lang="ko-KR" altLang="en-US" sz="2800" b="1" dirty="0" err="1" smtClean="0">
                <a:solidFill>
                  <a:schemeClr val="accent1"/>
                </a:solidFill>
              </a:rPr>
              <a:t>제출처</a:t>
            </a:r>
            <a:r>
              <a:rPr lang="ko-KR" altLang="en-US" sz="2800" b="1" dirty="0" smtClean="0">
                <a:solidFill>
                  <a:schemeClr val="accent1"/>
                </a:solidFill>
              </a:rPr>
              <a:t> 및 문의</a:t>
            </a:r>
            <a:endParaRPr lang="en-US" altLang="ko-KR" sz="2800" b="1" dirty="0" smtClean="0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(06133) </a:t>
            </a:r>
            <a:r>
              <a:rPr lang="ko-KR" altLang="en-US" b="1" dirty="0" smtClean="0">
                <a:solidFill>
                  <a:schemeClr val="tx1"/>
                </a:solidFill>
              </a:rPr>
              <a:t>서울특별시 강남구 </a:t>
            </a:r>
            <a:r>
              <a:rPr lang="ko-KR" altLang="en-US" b="1" dirty="0" err="1" smtClean="0">
                <a:solidFill>
                  <a:schemeClr val="tx1"/>
                </a:solidFill>
              </a:rPr>
              <a:t>테헤란로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131 </a:t>
            </a:r>
            <a:r>
              <a:rPr lang="ko-KR" altLang="en-US" b="1" dirty="0" smtClean="0">
                <a:solidFill>
                  <a:schemeClr val="tx1"/>
                </a:solidFill>
              </a:rPr>
              <a:t>한국지식재산센터 한국발명진흥회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           17</a:t>
            </a:r>
            <a:r>
              <a:rPr lang="ko-KR" altLang="en-US" b="1" dirty="0" smtClean="0">
                <a:solidFill>
                  <a:schemeClr val="tx1"/>
                </a:solidFill>
              </a:rPr>
              <a:t>층 </a:t>
            </a:r>
            <a:r>
              <a:rPr lang="ko-KR" altLang="en-US" b="1" dirty="0" err="1" smtClean="0">
                <a:solidFill>
                  <a:schemeClr val="tx1"/>
                </a:solidFill>
              </a:rPr>
              <a:t>발명문화확산실</a:t>
            </a:r>
            <a:r>
              <a:rPr lang="ko-KR" altLang="en-US" b="1" dirty="0" smtClean="0">
                <a:solidFill>
                  <a:schemeClr val="tx1"/>
                </a:solidFill>
              </a:rPr>
              <a:t> 발명의 날 포상업무 담당자 앞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  </a:t>
            </a: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FB15B-C846-4178-9C3C-13BA848FA9F4}" type="slidenum">
              <a:rPr lang="ko-KR" altLang="en-US" smtClean="0"/>
              <a:pPr/>
              <a:t>32</a:t>
            </a:fld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76536" y="3212976"/>
            <a:ext cx="382040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b="1" dirty="0" smtClean="0"/>
              <a:t>Tel : 02-3459-2793, 2950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 smtClean="0"/>
              <a:t>E-Mail : </a:t>
            </a:r>
            <a:r>
              <a:rPr lang="en-US" altLang="ko-KR" sz="2400" b="1" u="sng" dirty="0" smtClean="0">
                <a:hlinkClick r:id="rId3"/>
              </a:rPr>
              <a:t>519@kipa.org</a:t>
            </a:r>
            <a:endParaRPr lang="en-US" altLang="ko-KR" sz="2400" b="1" dirty="0" smtClean="0"/>
          </a:p>
          <a:p>
            <a:pPr>
              <a:lnSpc>
                <a:spcPct val="150000"/>
              </a:lnSpc>
            </a:pPr>
            <a:r>
              <a:rPr lang="en-US" altLang="ko-KR" sz="2400" b="1" dirty="0" smtClean="0"/>
              <a:t>FAX : 02-3459-2799</a:t>
            </a:r>
            <a:endParaRPr lang="ko-KR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3919</TotalTime>
  <Words>3235</Words>
  <Application>Microsoft Office PowerPoint</Application>
  <PresentationFormat>A4 용지(210x297mm)</PresentationFormat>
  <Paragraphs>963</Paragraphs>
  <Slides>32</Slides>
  <Notes>28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3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csh</dc:creator>
  <cp:lastModifiedBy>조서준</cp:lastModifiedBy>
  <cp:revision>84</cp:revision>
  <dcterms:created xsi:type="dcterms:W3CDTF">2014-01-09T02:40:26Z</dcterms:created>
  <dcterms:modified xsi:type="dcterms:W3CDTF">2020-01-02T00:59:00Z</dcterms:modified>
</cp:coreProperties>
</file>