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70" r:id="rId4"/>
    <p:sldId id="272" r:id="rId5"/>
    <p:sldId id="271" r:id="rId6"/>
    <p:sldId id="273" r:id="rId7"/>
    <p:sldId id="277" r:id="rId8"/>
    <p:sldId id="274" r:id="rId9"/>
    <p:sldId id="264" r:id="rId10"/>
    <p:sldId id="275" r:id="rId11"/>
    <p:sldId id="278" r:id="rId12"/>
    <p:sldId id="279" r:id="rId13"/>
    <p:sldId id="262" r:id="rId14"/>
    <p:sldId id="265" r:id="rId15"/>
    <p:sldId id="266" r:id="rId16"/>
    <p:sldId id="267" r:id="rId1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000099"/>
    <a:srgbClr val="000066"/>
    <a:srgbClr val="FF6600"/>
    <a:srgbClr val="996633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090" autoAdjust="0"/>
    <p:restoredTop sz="94718" autoAdjust="0"/>
  </p:normalViewPr>
  <p:slideViewPr>
    <p:cSldViewPr snapToGrid="0">
      <p:cViewPr varScale="1">
        <p:scale>
          <a:sx n="109" d="100"/>
          <a:sy n="109" d="100"/>
        </p:scale>
        <p:origin x="129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6BC20E-8F15-48A3-92CF-532136A2332E}" type="datetimeFigureOut">
              <a:rPr lang="ko-KR" altLang="en-US" smtClean="0"/>
              <a:pPr/>
              <a:t>2021-01-11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36B13-83AE-48D8-A411-8B59F13091F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62926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2E42E-6B6A-4F0A-B710-897156C8B085}" type="datetimeFigureOut">
              <a:rPr lang="ko-KR" altLang="en-US" smtClean="0"/>
              <a:pPr/>
              <a:t>2021-01-11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76C83-9C8A-4CFC-B473-CE7F8C7A73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14669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598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9427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54542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2792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53414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428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16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10545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8917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7667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178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9754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4628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동대_PPT_표지_0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38494-13BA-4730-9ED3-3477567FE0B5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9546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9B86A-C3EC-45B8-9EC1-424D486B27B0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949075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BE901-60C8-420B-A9ED-54DDC113EE30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781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7C62-5803-4901-AC1C-A400BA74B13F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70715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F963-F25D-47EC-A074-C4D1BD1BA417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606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9F9C-B6D8-47A1-98F7-20DF43D06EFF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37394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4A19-108C-4952-A7AF-6C3D96FDE1F5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1196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008D4-497B-4B90-AB2A-E020677EA2B5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9124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4D6DB-0C3F-46E4-BE9A-CD4DEB9A3E9E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79305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36D04-30CE-4B6A-819F-D656D2104F5E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3621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3A133-CB50-4F00-BC95-445B7A054EE2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356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E92B7-FD70-4BB1-A7B2-20EB48846C4B}" type="datetime1">
              <a:rPr lang="ko-KR" altLang="en-US" smtClean="0"/>
              <a:t>2021-01-11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714356"/>
            <a:ext cx="914400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549829" y="6272214"/>
            <a:ext cx="1965521" cy="44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240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://irb.or.kr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096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708660" y="1713874"/>
            <a:ext cx="8452757" cy="1166907"/>
          </a:xfrm>
        </p:spPr>
        <p:txBody>
          <a:bodyPr>
            <a:noAutofit/>
          </a:bodyPr>
          <a:lstStyle/>
          <a:p>
            <a:r>
              <a:rPr lang="ko-KR" altLang="en-U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anose="02000700060000000000" pitchFamily="2" charset="-127"/>
                <a:ea typeface="다음_SemiBold" panose="02000700060000000000" pitchFamily="2" charset="-127"/>
              </a:rPr>
              <a:t>생명윤리심의위원회 운영 안내</a:t>
            </a:r>
            <a:endParaRPr lang="ko-KR" alt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anose="02000700060000000000" pitchFamily="2" charset="-127"/>
              <a:ea typeface="다음_SemiBold" panose="02000700060000000000" pitchFamily="2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body" idx="4294967295"/>
          </p:nvPr>
        </p:nvSpPr>
        <p:spPr>
          <a:xfrm>
            <a:off x="3779521" y="4496445"/>
            <a:ext cx="5364480" cy="1500187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altLang="ko-K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2021. 01.</a:t>
            </a:r>
          </a:p>
          <a:p>
            <a:pPr marL="0" indent="0" algn="r">
              <a:buNone/>
            </a:pPr>
            <a:endParaRPr lang="en-US" altLang="ko-KR" sz="2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 algn="r">
              <a:buNone/>
            </a:pP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동국대학교 경주캠퍼스 생명윤리심의위원회</a:t>
            </a:r>
            <a:endParaRPr lang="en-US" altLang="ko-K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344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01188" y="2778941"/>
            <a:ext cx="7541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생명윤리 및 안전에 관한 법률 </a:t>
            </a:r>
            <a:endParaRPr lang="en-US" altLang="ko-KR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동국대학교 </a:t>
            </a: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경주캠퍼스 생명윤리심의위원회 규정</a:t>
            </a:r>
            <a:r>
              <a:rPr lang="en-US" altLang="ko-KR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(2017.04.)</a:t>
            </a: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3507" y="3590267"/>
            <a:ext cx="8516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i="1" dirty="0" smtClean="0">
                <a:solidFill>
                  <a:schemeClr val="accent5"/>
                </a:solidFill>
              </a:rPr>
              <a:t>“</a:t>
            </a:r>
            <a:r>
              <a:rPr lang="ko-KR" altLang="en-US" sz="2400" b="1" i="1" dirty="0" smtClean="0">
                <a:solidFill>
                  <a:schemeClr val="accent5"/>
                </a:solidFill>
              </a:rPr>
              <a:t>캠퍼스에서 시행되는 인간대상 연구를 </a:t>
            </a:r>
            <a:r>
              <a:rPr lang="ko-KR" altLang="en-US" sz="2400" b="1" i="1" u="sng" dirty="0" smtClean="0">
                <a:solidFill>
                  <a:schemeClr val="accent5"/>
                </a:solidFill>
              </a:rPr>
              <a:t>사전 심의 </a:t>
            </a:r>
            <a:r>
              <a:rPr lang="ko-KR" altLang="en-US" sz="2400" b="1" i="1" dirty="0" smtClean="0">
                <a:solidFill>
                  <a:schemeClr val="accent5"/>
                </a:solidFill>
              </a:rPr>
              <a:t>하는 기구</a:t>
            </a:r>
            <a:r>
              <a:rPr lang="en-US" altLang="ko-KR" sz="2400" b="1" i="1" dirty="0" smtClean="0">
                <a:solidFill>
                  <a:schemeClr val="accent5"/>
                </a:solidFill>
              </a:rPr>
              <a:t>＂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13508" y="754513"/>
            <a:ext cx="851698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anose="02000700060000000000" pitchFamily="2" charset="-127"/>
                <a:ea typeface="다음_SemiBold" panose="02000700060000000000" pitchFamily="2" charset="-127"/>
              </a:rPr>
              <a:t>DGU IRB </a:t>
            </a:r>
          </a:p>
          <a:p>
            <a:r>
              <a:rPr lang="en-US" altLang="ko-KR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anose="02000700060000000000" pitchFamily="2" charset="-127"/>
                <a:ea typeface="다음_SemiBold" panose="02000700060000000000" pitchFamily="2" charset="-127"/>
              </a:rPr>
              <a:t>(DONGGUK UNIVERSTIY GYEONGJU INSTITUTIONAL REVIEW BOARD)</a:t>
            </a:r>
          </a:p>
          <a:p>
            <a:pPr algn="r"/>
            <a:r>
              <a:rPr lang="ko-KR" altLang="en-US" sz="480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다음_SemiBold" panose="02000700060000000000" pitchFamily="2" charset="-127"/>
                <a:ea typeface="다음_SemiBold" panose="02000700060000000000" pitchFamily="2" charset="-127"/>
              </a:rPr>
              <a:t>생명윤리심의위원회 </a:t>
            </a:r>
            <a:endParaRPr lang="en-US" altLang="ko-KR" sz="4800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다음_SemiBold" panose="02000700060000000000" pitchFamily="2" charset="-127"/>
              <a:ea typeface="다음_SemiBold" panose="02000700060000000000" pitchFamily="2" charset="-127"/>
            </a:endParaRPr>
          </a:p>
        </p:txBody>
      </p:sp>
      <p:sp>
        <p:nvSpPr>
          <p:cNvPr id="13" name="TextBox 19"/>
          <p:cNvSpPr txBox="1"/>
          <p:nvPr/>
        </p:nvSpPr>
        <p:spPr>
          <a:xfrm>
            <a:off x="313507" y="4216927"/>
            <a:ext cx="8534400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14288">
              <a:buBlip>
                <a:blip r:embed="rId3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관련 법령</a:t>
            </a:r>
            <a:endParaRPr lang="en-US" altLang="ko-KR" sz="1400" b="1" spc="-100" dirty="0" smtClean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2"/>
            <a:r>
              <a:rPr lang="ko-KR" altLang="en-US" sz="12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생명윤리 및 안전에 관한 법률 제</a:t>
            </a:r>
            <a:r>
              <a:rPr lang="en-US" altLang="ko-KR" sz="12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sz="12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en-US" altLang="ko-KR" sz="12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기관생명윤리위원회의 설치 및 기능</a:t>
            </a:r>
            <a:r>
              <a:rPr lang="en-US" altLang="ko-KR" sz="12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71462"/>
            <a:r>
              <a:rPr lang="ko-KR" altLang="en-US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생명윤리 및 안전을 확보하기 위하여 다음 각 호의 기관은  기관생명윤리위원회</a:t>
            </a:r>
            <a:r>
              <a:rPr lang="en-US" altLang="ko-KR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이하 </a:t>
            </a:r>
            <a:r>
              <a:rPr lang="en-US" altLang="ko-KR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기관위원회라 한다</a:t>
            </a:r>
            <a:r>
              <a:rPr lang="en-US" altLang="ko-KR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설치하여야 한다</a:t>
            </a:r>
            <a:r>
              <a:rPr lang="en-US" altLang="ko-KR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614362" indent="-342900">
              <a:buAutoNum type="arabicPeriod"/>
            </a:pPr>
            <a:r>
              <a:rPr lang="ko-KR" altLang="en-US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인간대상연구를 </a:t>
            </a:r>
            <a:r>
              <a:rPr lang="ko-KR" altLang="en-US" sz="1200" i="1" spc="-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수행하는 자가 소속된 교육</a:t>
            </a:r>
            <a:r>
              <a:rPr lang="en-US" altLang="ko-KR" sz="1200" i="1" spc="-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200" i="1" spc="-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연구 기관  또는 병원 </a:t>
            </a:r>
            <a:r>
              <a:rPr lang="ko-KR" altLang="en-US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등</a:t>
            </a:r>
            <a:endParaRPr lang="en-US" altLang="ko-KR" sz="1200" i="1" spc="-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614362" indent="-342900">
              <a:buAutoNum type="arabicPeriod"/>
            </a:pPr>
            <a:r>
              <a:rPr lang="ko-KR" altLang="en-US" sz="1200" i="1" spc="-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인체유래물연구를</a:t>
            </a:r>
            <a:r>
              <a:rPr lang="ko-KR" altLang="en-US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수행하는 자가 소속된 교육 </a:t>
            </a:r>
            <a:r>
              <a:rPr lang="en-US" altLang="ko-KR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연구기관 또는 병원 등</a:t>
            </a:r>
            <a:endParaRPr lang="en-US" altLang="ko-KR" sz="1200" i="1" spc="-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2"/>
            <a:r>
              <a:rPr lang="ko-KR" altLang="en-US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☞ 생명윤리법 관련 기관 운영지침</a:t>
            </a:r>
            <a:r>
              <a:rPr lang="en-US" altLang="ko-KR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보건복지부</a:t>
            </a:r>
            <a:r>
              <a:rPr lang="en-US" altLang="ko-KR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질병관리본부</a:t>
            </a:r>
            <a:r>
              <a:rPr lang="en-US" altLang="ko-KR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71462"/>
            <a:endParaRPr lang="ko-KR" altLang="en-US" sz="1400" i="1" spc="-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4288">
              <a:buBlip>
                <a:blip r:embed="rId3"/>
              </a:buBlip>
            </a:pPr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관련 규정</a:t>
            </a:r>
            <a:endParaRPr lang="en-US" altLang="ko-KR" sz="1400" b="1" spc="-100" dirty="0" smtClean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2"/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경주캠퍼스 생명윤리심의위원회 규정</a:t>
            </a:r>
            <a:endParaRPr lang="en-US" altLang="ko-KR" sz="1200" spc="-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2"/>
            <a:r>
              <a:rPr lang="ko-KR" altLang="en-US" sz="1200" i="1" spc="-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☞ </a:t>
            </a:r>
            <a:r>
              <a:rPr lang="ko-KR" altLang="en-US" sz="1200" i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경주캠퍼스 생명윤리위원회 표준운영지침서</a:t>
            </a:r>
            <a:endParaRPr lang="en-US" altLang="ko-KR" sz="1200" spc="-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바닥글 개체 틀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817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4431" y="1944901"/>
            <a:ext cx="78115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위원장 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 포함 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 이상 위원 구성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위원장은 기관장이 임명 혹은 위촉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남성 또는 여성으로만 구성할 수 없음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해당 분야전문가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생명윤리 분야 전문가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경험이 풍부한 자 등이 위원으로 참가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해당 기관에 종사하지 않는 위원 반드시 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 이상 포함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기관장이 위원장을 겸임할 수 없음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산학협력단장 참여할 수 없음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위원회는 가급적 기관장 직속으로 설치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err="1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산학협력단</a:t>
            </a:r>
            <a:r>
              <a:rPr lang="ko-KR" altLang="en-US" sz="1600" dirty="0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 연구사업 추진 부서 내 설치 불가</a:t>
            </a:r>
            <a:endParaRPr lang="en-US" altLang="ko-KR" sz="1600" dirty="0" smtClean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ko-KR" altLang="en-US" sz="1600" dirty="0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독립적 운영을 위한 사무국 상근 인력 </a:t>
            </a:r>
            <a:r>
              <a:rPr lang="ko-KR" altLang="en-US" sz="1600" dirty="0" err="1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채용등</a:t>
            </a:r>
            <a:r>
              <a:rPr lang="ko-KR" altLang="en-US" sz="1600" dirty="0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행정과 재정적 지원</a:t>
            </a:r>
            <a:endParaRPr lang="ko-KR" altLang="en-US" sz="160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Rectangle 16"/>
          <p:cNvSpPr>
            <a:spLocks/>
          </p:cNvSpPr>
          <p:nvPr/>
        </p:nvSpPr>
        <p:spPr bwMode="auto">
          <a:xfrm>
            <a:off x="0" y="370155"/>
            <a:ext cx="3683728" cy="38965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lIns="38100" tIns="38100" rIns="38100" bIns="38100"/>
          <a:lstStyle>
            <a:lvl1pPr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/>
            <a:r>
              <a:rPr lang="ko-KR" altLang="en-US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기관위원회의 </a:t>
            </a:r>
            <a:r>
              <a:rPr lang="ko-KR" altLang="en-US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구성</a:t>
            </a:r>
            <a:endParaRPr lang="ko-KR" altLang="en-US" sz="180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sym typeface="나눔고딕OTF Bold"/>
            </a:endParaRPr>
          </a:p>
        </p:txBody>
      </p:sp>
      <p:sp>
        <p:nvSpPr>
          <p:cNvPr id="11" name="TextBox 19"/>
          <p:cNvSpPr txBox="1"/>
          <p:nvPr/>
        </p:nvSpPr>
        <p:spPr>
          <a:xfrm>
            <a:off x="313507" y="4496127"/>
            <a:ext cx="8534400" cy="10464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14288">
              <a:buBlip>
                <a:blip r:embed="rId3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관련 법령</a:t>
            </a:r>
            <a:endParaRPr lang="en-US" altLang="ko-KR" sz="1400" b="1" spc="-100" dirty="0" smtClean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2"/>
            <a:r>
              <a:rPr lang="ko-KR" altLang="en-US" sz="12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생명윤리 및 안전에 관한 법률 제</a:t>
            </a: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기관위원회의 구성 및 운영 등</a:t>
            </a:r>
            <a:r>
              <a:rPr lang="en-US" altLang="ko-KR" sz="1200" b="1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71462"/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① 기관위원회는 위원장 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명을 포함하여 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 이상의 위원으로 구성하되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하나의 성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性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으로만 구성할 수 없으며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사회적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윤리적 타당성을 평가 할 수 있는 경험과  지식을 갖춘 사람 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명과 그 기관에 종사하지 아니하는 사람 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명 이상을 포함하여야 한다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71462"/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② 기간위원회의 위원은 제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 제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항 각 호의 기관의 장이 위촉하며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위원장은 위원 중에서 </a:t>
            </a:r>
            <a:r>
              <a:rPr lang="ko-KR" altLang="en-US" sz="1200" spc="-1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호선한다</a:t>
            </a:r>
            <a:r>
              <a:rPr lang="en-US" altLang="ko-KR" sz="1200" spc="-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endParaRPr lang="en-US" altLang="ko-KR" sz="1200" spc="-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2" name="그림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1" y="1309147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-4122" y="1259247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경주캠퍼스 생명윤리위원회 심의위원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15" name="자유형 14"/>
          <p:cNvSpPr/>
          <p:nvPr/>
        </p:nvSpPr>
        <p:spPr>
          <a:xfrm>
            <a:off x="-4122" y="1586904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058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6"/>
          <p:cNvSpPr>
            <a:spLocks/>
          </p:cNvSpPr>
          <p:nvPr/>
        </p:nvSpPr>
        <p:spPr bwMode="auto">
          <a:xfrm>
            <a:off x="0" y="370155"/>
            <a:ext cx="3683728" cy="38965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lIns="38100" tIns="38100" rIns="38100" bIns="38100"/>
          <a:lstStyle>
            <a:lvl1pPr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/>
            <a:r>
              <a:rPr lang="ko-KR" altLang="en-US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기관위원회의 </a:t>
            </a:r>
            <a:r>
              <a:rPr lang="ko-KR" altLang="en-US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구성</a:t>
            </a:r>
            <a:endParaRPr lang="ko-KR" altLang="en-US" sz="180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sym typeface="나눔고딕OTF Bold"/>
            </a:endParaRPr>
          </a:p>
        </p:txBody>
      </p:sp>
      <p:sp>
        <p:nvSpPr>
          <p:cNvPr id="11" name="TextBox 19"/>
          <p:cNvSpPr txBox="1"/>
          <p:nvPr/>
        </p:nvSpPr>
        <p:spPr>
          <a:xfrm>
            <a:off x="422031" y="5422105"/>
            <a:ext cx="7842738" cy="3077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14288">
              <a:buBlip>
                <a:blip r:embed="rId3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위촉기간 </a:t>
            </a:r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 2020.12.01~2022.11.30.(2</a:t>
            </a: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1200" spc="-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2" name="그림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1" y="1309147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-4122" y="1259247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기관위원회의 구성</a:t>
            </a:r>
            <a:r>
              <a:rPr kumimoji="1"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(</a:t>
            </a:r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생명윤리법 관련 기관 운영지침</a:t>
            </a:r>
            <a:r>
              <a:rPr kumimoji="1"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)</a:t>
            </a:r>
          </a:p>
        </p:txBody>
      </p:sp>
      <p:sp>
        <p:nvSpPr>
          <p:cNvPr id="15" name="자유형 14"/>
          <p:cNvSpPr/>
          <p:nvPr/>
        </p:nvSpPr>
        <p:spPr>
          <a:xfrm>
            <a:off x="-4122" y="1586904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566839"/>
              </p:ext>
            </p:extLst>
          </p:nvPr>
        </p:nvGraphicFramePr>
        <p:xfrm>
          <a:off x="422031" y="2185668"/>
          <a:ext cx="7842738" cy="2682240"/>
        </p:xfrm>
        <a:graphic>
          <a:graphicData uri="http://schemas.openxmlformats.org/drawingml/2006/table">
            <a:tbl>
              <a:tblPr firstRow="1">
                <a:tableStyleId>{F5AB1C69-6EDB-4FF4-983F-18BD219EF322}</a:tableStyleId>
              </a:tblPr>
              <a:tblGrid>
                <a:gridCol w="1376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49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17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746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27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구분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성명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성별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계열</a:t>
                      </a:r>
                      <a:endParaRPr lang="en-US" altLang="ko-KR" sz="1200" dirty="0" smtClean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과학</a:t>
                      </a:r>
                      <a:r>
                        <a:rPr lang="en-US" altLang="ko-KR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/</a:t>
                      </a:r>
                      <a:r>
                        <a:rPr lang="ko-KR" altLang="en-US" sz="1200" dirty="0" err="1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비과학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소속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비고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위원장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서동일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남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NS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인문대학 스포츠과학과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위원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유주한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남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S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과학기술대학 조경학과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위원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소재선</a:t>
                      </a:r>
                      <a:endParaRPr lang="en-US" altLang="ko-KR" sz="1200" dirty="0" smtClean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남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S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과학기술대학 생명신소재융합학부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위원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유승균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남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NS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상경대학 글로벌경제통상학부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위원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한영란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여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S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의과대학 간호학과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위원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오승환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남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NS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성운대학교</a:t>
                      </a:r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 사회복지학과 교수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anose="020D0804000000000000" pitchFamily="50" charset="-127"/>
                          <a:ea typeface="나눔고딕 Bold" panose="020D0804000000000000" pitchFamily="50" charset="-127"/>
                        </a:rPr>
                        <a:t>외부위원</a:t>
                      </a:r>
                      <a:endParaRPr lang="ko-KR" altLang="en-US" sz="1200" dirty="0">
                        <a:latin typeface="나눔고딕 Bold" panose="020D0804000000000000" pitchFamily="50" charset="-127"/>
                        <a:ea typeface="나눔고딕 Bold" panose="020D0804000000000000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741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44431" y="1335307"/>
            <a:ext cx="781159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사람을 대상으로 물리적으로 개입하거나 의사소통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대인접촉 등으로 상호 작용하여</a:t>
            </a:r>
            <a:endParaRPr lang="en-US" altLang="ko-K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수행하는 연구 또는 개인을 식별할 수 있는 정보를 이용하는 연구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</a:p>
          <a:p>
            <a:endParaRPr lang="en-US" altLang="ko-KR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대상자를 직접 조작하거나 </a:t>
            </a:r>
            <a:r>
              <a:rPr lang="ko-KR" altLang="en-US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연구대상자의 환경을 조작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하여 자료를 얻는 연구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연구대상자의 </a:t>
            </a:r>
            <a:r>
              <a:rPr lang="ko-KR" altLang="en-US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행동관찰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대면 </a:t>
            </a:r>
            <a:r>
              <a:rPr lang="ko-KR" altLang="en-US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설문조사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등으로 자료를 얻는 연구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AutoNum type="arabicPeriod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연구대상자를 직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간접적으로 식별할 수 있는 </a:t>
            </a:r>
            <a:r>
              <a:rPr lang="ko-KR" altLang="en-US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를 이용하는 연구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Rectangle 16"/>
          <p:cNvSpPr>
            <a:spLocks/>
          </p:cNvSpPr>
          <p:nvPr/>
        </p:nvSpPr>
        <p:spPr bwMode="auto">
          <a:xfrm>
            <a:off x="644432" y="832436"/>
            <a:ext cx="3683728" cy="38965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lIns="38100" tIns="38100" rIns="38100" bIns="38100"/>
          <a:lstStyle>
            <a:lvl1pPr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/>
            <a:r>
              <a:rPr lang="ko-KR" altLang="en-US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인간대상 연구</a:t>
            </a:r>
            <a:endParaRPr lang="ko-KR" altLang="en-US" sz="180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sym typeface="나눔고딕OTF Bold"/>
            </a:endParaRPr>
          </a:p>
        </p:txBody>
      </p:sp>
      <p:sp>
        <p:nvSpPr>
          <p:cNvPr id="12" name="Rectangle 16"/>
          <p:cNvSpPr>
            <a:spLocks/>
          </p:cNvSpPr>
          <p:nvPr/>
        </p:nvSpPr>
        <p:spPr bwMode="auto">
          <a:xfrm>
            <a:off x="644432" y="4862917"/>
            <a:ext cx="3683728" cy="36056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lIns="38100" tIns="38100" rIns="38100" bIns="38100"/>
          <a:lstStyle>
            <a:lvl1pPr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/>
            <a:r>
              <a:rPr lang="en-US" altLang="ko-KR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IRB </a:t>
            </a:r>
            <a:r>
              <a:rPr lang="ko-KR" altLang="en-US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심의내용</a:t>
            </a:r>
            <a:endParaRPr lang="ko-KR" altLang="en-US" sz="180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sym typeface="나눔고딕OTF Bold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4432" y="5286062"/>
            <a:ext cx="75416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계획서의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윤리적 </a:t>
            </a:r>
            <a:r>
              <a:rPr lang="en-US" altLang="ko-KR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과학적 타당성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 동의 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 관한 적법한 절차 여부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연구대상자의 </a:t>
            </a:r>
            <a:r>
              <a:rPr lang="ko-KR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안전 및 개인정보 보호 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 관한 사항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그 밖의 생명윤리 및 안전에 관한 사항</a:t>
            </a:r>
            <a:endParaRPr lang="ko-KR" altLang="en-US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6304005" y="3176851"/>
            <a:ext cx="1098399" cy="1092730"/>
          </a:xfrm>
          <a:prstGeom prst="roundRect">
            <a:avLst>
              <a:gd name="adj" fmla="val 50000"/>
            </a:avLst>
          </a:prstGeom>
          <a:noFill/>
          <a:ln w="698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박사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학위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논문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2595899" y="3335907"/>
            <a:ext cx="3134341" cy="738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14288">
              <a:buBlip>
                <a:blip r:embed="rId2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논문게재</a:t>
            </a:r>
            <a:endParaRPr lang="en-US" altLang="ko-KR" sz="1400" b="1" spc="-100" dirty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4288">
              <a:buBlip>
                <a:blip r:embed="rId2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특허출원</a:t>
            </a:r>
            <a:endParaRPr lang="en-US" altLang="ko-KR" sz="1400" b="1" spc="-100" dirty="0" smtClean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4288">
              <a:buBlip>
                <a:blip r:embed="rId2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외부기관 수주과제 등</a:t>
            </a:r>
            <a:endParaRPr lang="en-US" altLang="ko-KR" sz="1400" b="1" spc="-100" dirty="0" smtClean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2022134" y="3705239"/>
            <a:ext cx="573765" cy="0"/>
          </a:xfrm>
          <a:prstGeom prst="line">
            <a:avLst/>
          </a:prstGeom>
          <a:ln w="15875" cap="rnd">
            <a:round/>
            <a:headEnd type="oval"/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모서리가 둥근 직사각형 14"/>
          <p:cNvSpPr/>
          <p:nvPr/>
        </p:nvSpPr>
        <p:spPr>
          <a:xfrm>
            <a:off x="831523" y="3158874"/>
            <a:ext cx="1098399" cy="1092730"/>
          </a:xfrm>
          <a:prstGeom prst="roundRect">
            <a:avLst>
              <a:gd name="adj" fmla="val 50000"/>
            </a:avLst>
          </a:prstGeom>
          <a:noFill/>
          <a:ln w="698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외부 공표 논문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포인트가 7개인 별 3"/>
          <p:cNvSpPr/>
          <p:nvPr/>
        </p:nvSpPr>
        <p:spPr>
          <a:xfrm>
            <a:off x="644431" y="3110516"/>
            <a:ext cx="431223" cy="382181"/>
          </a:xfrm>
          <a:prstGeom prst="star7">
            <a:avLst/>
          </a:prstGeom>
          <a:solidFill>
            <a:schemeClr val="accent4">
              <a:alpha val="98000"/>
            </a:scheme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Rectangle 16"/>
          <p:cNvSpPr>
            <a:spLocks/>
          </p:cNvSpPr>
          <p:nvPr/>
        </p:nvSpPr>
        <p:spPr bwMode="auto">
          <a:xfrm>
            <a:off x="0" y="317901"/>
            <a:ext cx="3683728" cy="38965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lIns="38100" tIns="38100" rIns="38100" bIns="38100"/>
          <a:lstStyle>
            <a:lvl1pPr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/>
            <a:r>
              <a:rPr lang="en-US" altLang="ko-KR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IRB </a:t>
            </a:r>
            <a:r>
              <a:rPr lang="ko-KR" altLang="en-US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심의</a:t>
            </a:r>
            <a:endParaRPr lang="ko-KR" altLang="en-US" sz="180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sym typeface="나눔고딕OTF Bold"/>
            </a:endParaRPr>
          </a:p>
        </p:txBody>
      </p:sp>
    </p:spTree>
    <p:extLst>
      <p:ext uri="{BB962C8B-B14F-4D97-AF65-F5344CB8AC3E}">
        <p14:creationId xmlns:p14="http://schemas.microsoft.com/office/powerpoint/2010/main" val="117148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825" y="165462"/>
            <a:ext cx="4853590" cy="6858000"/>
          </a:xfrm>
          <a:prstGeom prst="rect">
            <a:avLst/>
          </a:prstGeom>
        </p:spPr>
      </p:pic>
      <p:sp>
        <p:nvSpPr>
          <p:cNvPr id="13" name="TextBox 19"/>
          <p:cNvSpPr txBox="1"/>
          <p:nvPr/>
        </p:nvSpPr>
        <p:spPr>
          <a:xfrm>
            <a:off x="59397" y="2239213"/>
            <a:ext cx="4200428" cy="738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14288">
              <a:buBlip>
                <a:blip r:embed="rId3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한국연구재단</a:t>
            </a:r>
            <a:endParaRPr lang="en-US" altLang="ko-KR" sz="1400" b="1" spc="-100" dirty="0" smtClean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4288">
              <a:buBlip>
                <a:blip r:embed="rId3"/>
              </a:buBlip>
            </a:pPr>
            <a:r>
              <a:rPr lang="en-US" altLang="ko-KR" sz="1400" b="1" spc="-100" dirty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인문사회분야 학술지원사업 과제관리 매뉴얼</a:t>
            </a:r>
            <a:endParaRPr lang="en-US" altLang="ko-KR" sz="1400" b="1" spc="-100" dirty="0" smtClean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2"/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(2017</a:t>
            </a: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공문 배포 </a:t>
            </a:r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513576" y="1199446"/>
            <a:ext cx="3292070" cy="655479"/>
          </a:xfrm>
          <a:prstGeom prst="roundRect">
            <a:avLst>
              <a:gd name="adj" fmla="val 50000"/>
            </a:avLst>
          </a:prstGeom>
          <a:noFill/>
          <a:ln w="698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외부 공표 논문</a:t>
            </a:r>
            <a:endParaRPr lang="en-US" altLang="ko-KR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IRB </a:t>
            </a:r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심의 사항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뺄셈 기호 6"/>
          <p:cNvSpPr/>
          <p:nvPr/>
        </p:nvSpPr>
        <p:spPr>
          <a:xfrm>
            <a:off x="5550150" y="1423852"/>
            <a:ext cx="3167129" cy="204651"/>
          </a:xfrm>
          <a:prstGeom prst="mathMinus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뺄셈 기호 17"/>
          <p:cNvSpPr/>
          <p:nvPr/>
        </p:nvSpPr>
        <p:spPr>
          <a:xfrm>
            <a:off x="5423875" y="2297215"/>
            <a:ext cx="3167129" cy="204651"/>
          </a:xfrm>
          <a:prstGeom prst="mathMinus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72000" y="4476207"/>
            <a:ext cx="4145279" cy="2381794"/>
          </a:xfrm>
          <a:prstGeom prst="rect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19"/>
          <p:cNvSpPr txBox="1"/>
          <p:nvPr/>
        </p:nvSpPr>
        <p:spPr>
          <a:xfrm>
            <a:off x="59397" y="3182853"/>
            <a:ext cx="4200428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14288">
              <a:buBlip>
                <a:blip r:embed="rId3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참조 사이트</a:t>
            </a:r>
            <a:endParaRPr lang="en-US" altLang="ko-KR" sz="1400" b="1" spc="-100" dirty="0" smtClean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2"/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기관생명윤리위원회 정보포털</a:t>
            </a:r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4"/>
              </a:rPr>
              <a:t>http</a:t>
            </a:r>
            <a:r>
              <a:rPr lang="en-US" altLang="ko-KR" sz="1400" b="1" spc="-100" dirty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4"/>
              </a:rPr>
              <a:t>://</a:t>
            </a:r>
            <a:r>
              <a:rPr lang="en-US" altLang="ko-KR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4"/>
              </a:rPr>
              <a:t>irb.or.kr</a:t>
            </a:r>
            <a:endParaRPr lang="en-US" altLang="ko-KR" sz="1400" b="1" spc="-100" dirty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513993"/>
            <a:ext cx="4509858" cy="1305218"/>
          </a:xfrm>
          <a:prstGeom prst="rect">
            <a:avLst/>
          </a:prstGeom>
        </p:spPr>
      </p:pic>
      <p:sp>
        <p:nvSpPr>
          <p:cNvPr id="24" name="TextBox 19"/>
          <p:cNvSpPr txBox="1"/>
          <p:nvPr/>
        </p:nvSpPr>
        <p:spPr>
          <a:xfrm>
            <a:off x="59397" y="3981603"/>
            <a:ext cx="4200428" cy="30777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14288">
              <a:buBlip>
                <a:blip r:embed="rId3"/>
              </a:buBlip>
            </a:pPr>
            <a:r>
              <a:rPr lang="ko-KR" altLang="en-US" sz="1400" b="1" spc="-100" dirty="0" smtClean="0">
                <a:solidFill>
                  <a:schemeClr val="accent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관련 사이트</a:t>
            </a:r>
            <a:endParaRPr lang="en-US" altLang="ko-KR" sz="1400" b="1" spc="-100" dirty="0">
              <a:solidFill>
                <a:schemeClr val="accent1">
                  <a:lumMod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Rectangle 16"/>
          <p:cNvSpPr>
            <a:spLocks/>
          </p:cNvSpPr>
          <p:nvPr/>
        </p:nvSpPr>
        <p:spPr bwMode="auto">
          <a:xfrm>
            <a:off x="0" y="317901"/>
            <a:ext cx="3683728" cy="38965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lIns="38100" tIns="38100" rIns="38100" bIns="38100"/>
          <a:lstStyle>
            <a:lvl1pPr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 eaLnBrk="0" hangingPunct="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/>
            <a:r>
              <a:rPr lang="en-US" altLang="ko-KR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IRB </a:t>
            </a:r>
            <a:r>
              <a:rPr lang="ko-KR" altLang="en-US" sz="1800" dirty="0" smtClean="0">
                <a:solidFill>
                  <a:schemeClr val="bg1"/>
                </a:solidFill>
                <a:latin typeface="나눔고딕 Bold" panose="020D0804000000000000" pitchFamily="50" charset="-127"/>
                <a:ea typeface="나눔고딕 Bold" panose="020D0804000000000000" pitchFamily="50" charset="-127"/>
                <a:sym typeface="나눔고딕OTF Bold"/>
              </a:rPr>
              <a:t>심의</a:t>
            </a:r>
            <a:endParaRPr lang="ko-KR" altLang="en-US" sz="1800" dirty="0">
              <a:solidFill>
                <a:schemeClr val="bg1"/>
              </a:solidFill>
              <a:latin typeface="나눔고딕 Bold" panose="020D0804000000000000" pitchFamily="50" charset="-127"/>
              <a:ea typeface="나눔고딕 Bold" panose="020D0804000000000000" pitchFamily="50" charset="-127"/>
              <a:sym typeface="나눔고딕OTF Bold"/>
            </a:endParaRPr>
          </a:p>
        </p:txBody>
      </p:sp>
    </p:spTree>
    <p:extLst>
      <p:ext uri="{BB962C8B-B14F-4D97-AF65-F5344CB8AC3E}">
        <p14:creationId xmlns:p14="http://schemas.microsoft.com/office/powerpoint/2010/main" val="339566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IRB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심의 절차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  <p:pic>
        <p:nvPicPr>
          <p:cNvPr id="39" name="_x123584736" descr="EMB000016a04b7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900" y="1290207"/>
            <a:ext cx="8532440" cy="5493633"/>
          </a:xfrm>
          <a:prstGeom prst="rect">
            <a:avLst/>
          </a:prstGeom>
          <a:noFill/>
        </p:spPr>
      </p:pic>
      <p:sp>
        <p:nvSpPr>
          <p:cNvPr id="3" name="직사각형 2"/>
          <p:cNvSpPr/>
          <p:nvPr/>
        </p:nvSpPr>
        <p:spPr>
          <a:xfrm>
            <a:off x="4894217" y="2333897"/>
            <a:ext cx="278674" cy="1480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576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IRB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심의 종류 및 절차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353631" y="3031196"/>
            <a:ext cx="1773021" cy="579735"/>
          </a:xfrm>
          <a:prstGeom prst="rect">
            <a:avLst/>
          </a:prstGeom>
          <a:solidFill>
            <a:schemeClr val="tx1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8900" indent="-88900" algn="ctr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신속심의</a:t>
            </a:r>
            <a:endParaRPr lang="en-US" altLang="ko-KR" sz="1200" b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algn="ctr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defRPr/>
            </a:pPr>
            <a:r>
              <a:rPr lang="en-US" altLang="ko-KR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(IRB </a:t>
            </a:r>
            <a:r>
              <a:rPr lang="ko-KR" altLang="en-US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심의위원</a:t>
            </a:r>
            <a:r>
              <a:rPr lang="en-US" altLang="ko-KR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336214" y="1153755"/>
            <a:ext cx="1773021" cy="115469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8900" indent="-88900" algn="ctr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정규심의</a:t>
            </a:r>
            <a:endParaRPr lang="en-US" altLang="ko-KR" sz="1200" b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algn="ctr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defRPr/>
            </a:pPr>
            <a:r>
              <a:rPr lang="en-US" altLang="ko-KR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(IRB </a:t>
            </a:r>
            <a:r>
              <a:rPr lang="ko-KR" altLang="en-US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심의위원회</a:t>
            </a:r>
            <a:r>
              <a:rPr lang="en-US" altLang="ko-KR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2517711" y="1153755"/>
            <a:ext cx="1209558" cy="1154691"/>
          </a:xfrm>
          <a:prstGeom prst="rect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8900" indent="-88900" algn="ctr" latinLnBrk="0"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승인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algn="ctr" latinLnBrk="0"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조건부승인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algn="ctr" latinLnBrk="0"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보완승인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algn="ctr" latinLnBrk="0"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결정보류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반려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88900" indent="-88900" algn="ctr" latinLnBrk="0"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부력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연구중지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2377440" y="3050313"/>
            <a:ext cx="5860868" cy="579735"/>
          </a:xfrm>
          <a:prstGeom prst="rect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 및 공공에 미치는 영향이 미미한 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경우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indent="-228600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연구계획서의 사소한 변경사항에 대한 심의 등</a:t>
            </a:r>
            <a:endParaRPr lang="en-US" altLang="ko-KR" sz="1200" b="1" kern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/>
          <p:cNvSpPr>
            <a:spLocks noChangeArrowheads="1"/>
          </p:cNvSpPr>
          <p:nvPr/>
        </p:nvSpPr>
        <p:spPr bwMode="auto">
          <a:xfrm>
            <a:off x="3891905" y="1152800"/>
            <a:ext cx="4328986" cy="1154691"/>
          </a:xfrm>
          <a:prstGeom prst="rect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latinLnBrk="0"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 모집의 적절성 및 공정성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 latinLnBrk="0"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충분한 동의에 근거한 연구참여 여부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 latinLnBrk="0"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 안전보호 대책 마련 여부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 latinLnBrk="0"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유사 연구에 있어 이상반응 발생 여부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 latinLnBrk="0"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연구방법의 과학적 타당성 등 심의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/>
          <p:cNvSpPr>
            <a:spLocks noChangeArrowheads="1"/>
          </p:cNvSpPr>
          <p:nvPr/>
        </p:nvSpPr>
        <p:spPr bwMode="auto">
          <a:xfrm>
            <a:off x="353631" y="4650877"/>
            <a:ext cx="7884678" cy="579735"/>
          </a:xfrm>
          <a:prstGeom prst="rect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심의 시기에 따른 구분 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신규심의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재심의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200" b="1" kern="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변경심의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지속심의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다년간 진행 과제는 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 이상 실시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</a:p>
        </p:txBody>
      </p:sp>
      <p:sp>
        <p:nvSpPr>
          <p:cNvPr id="35" name="직사각형 34"/>
          <p:cNvSpPr>
            <a:spLocks noChangeArrowheads="1"/>
          </p:cNvSpPr>
          <p:nvPr/>
        </p:nvSpPr>
        <p:spPr bwMode="auto">
          <a:xfrm>
            <a:off x="337147" y="3897761"/>
            <a:ext cx="1773021" cy="579735"/>
          </a:xfrm>
          <a:prstGeom prst="rect">
            <a:avLst/>
          </a:prstGeom>
          <a:solidFill>
            <a:schemeClr val="tx1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8900" indent="-88900" algn="ctr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심의면제</a:t>
            </a:r>
            <a:endParaRPr lang="en-US" altLang="ko-KR" sz="1200" b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algn="ctr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defRPr/>
            </a:pPr>
            <a:r>
              <a:rPr lang="en-US" altLang="ko-KR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(IRB </a:t>
            </a:r>
            <a:r>
              <a:rPr lang="ko-KR" altLang="en-US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심의위원회 결정</a:t>
            </a:r>
            <a:r>
              <a:rPr lang="en-US" altLang="ko-KR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36" name="직사각형 35"/>
          <p:cNvSpPr>
            <a:spLocks noChangeArrowheads="1"/>
          </p:cNvSpPr>
          <p:nvPr/>
        </p:nvSpPr>
        <p:spPr bwMode="auto">
          <a:xfrm>
            <a:off x="2360956" y="3896806"/>
            <a:ext cx="5860868" cy="579735"/>
          </a:xfrm>
          <a:prstGeom prst="rect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개인식별정보를 수집 및 기록하지 않는 연구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indent="-228600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심의 면제도 심의위원회 결정 사항임</a:t>
            </a:r>
            <a:r>
              <a:rPr lang="en-US" altLang="ko-KR" sz="1200" b="1" kern="0" dirty="0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37" name="직사각형 36"/>
          <p:cNvSpPr>
            <a:spLocks noChangeArrowheads="1"/>
          </p:cNvSpPr>
          <p:nvPr/>
        </p:nvSpPr>
        <p:spPr bwMode="auto">
          <a:xfrm>
            <a:off x="336213" y="2387879"/>
            <a:ext cx="7902095" cy="579735"/>
          </a:xfrm>
          <a:prstGeom prst="rect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심의위원회의 정족수를 </a:t>
            </a:r>
            <a:r>
              <a:rPr lang="ko-KR" altLang="en-US" sz="1200" b="1" kern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갖춘 대면회의로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모든 심의대상은 정규심의를 원칙으로 함</a:t>
            </a:r>
            <a:r>
              <a:rPr lang="en-US" altLang="ko-KR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1200" b="1" kern="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직사각형 37"/>
          <p:cNvSpPr>
            <a:spLocks noChangeArrowheads="1"/>
          </p:cNvSpPr>
          <p:nvPr/>
        </p:nvSpPr>
        <p:spPr bwMode="auto">
          <a:xfrm>
            <a:off x="331856" y="5395579"/>
            <a:ext cx="1773021" cy="579735"/>
          </a:xfrm>
          <a:prstGeom prst="rect">
            <a:avLst/>
          </a:prstGeom>
          <a:solidFill>
            <a:schemeClr val="tx1"/>
          </a:solidFill>
          <a:ln w="19050"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8900" indent="-88900" algn="ctr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종료보고 및 </a:t>
            </a:r>
            <a:endParaRPr lang="en-US" altLang="ko-KR" sz="1200" b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88900" indent="-88900" algn="ctr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defRPr/>
            </a:pPr>
            <a:r>
              <a:rPr lang="ko-KR" altLang="en-US" sz="1200" b="1" kern="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결과 보고</a:t>
            </a:r>
            <a:endParaRPr lang="en-US" altLang="ko-KR" sz="1200" b="1" kern="0" dirty="0" smtClean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0" name="직사각형 39"/>
          <p:cNvSpPr>
            <a:spLocks noChangeArrowheads="1"/>
          </p:cNvSpPr>
          <p:nvPr/>
        </p:nvSpPr>
        <p:spPr bwMode="auto">
          <a:xfrm>
            <a:off x="2355665" y="5414696"/>
            <a:ext cx="5860868" cy="579735"/>
          </a:xfrm>
          <a:prstGeom prst="rect">
            <a:avLst/>
          </a:prstGeom>
          <a:ln w="19050">
            <a:solidFill>
              <a:schemeClr val="tx2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승인한 연구의 종료 및 결과 보고</a:t>
            </a:r>
            <a:endParaRPr lang="en-US" altLang="ko-KR" sz="1200" b="1" kern="0" dirty="0" smtClean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28600" indent="-228600" latinLnBrk="0">
              <a:spcAft>
                <a:spcPts val="600"/>
              </a:spcAft>
              <a:buClr>
                <a:srgbClr val="80B3CC">
                  <a:lumMod val="50000"/>
                </a:srgbClr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200" b="1" kern="0" dirty="0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연구 종료 후 </a:t>
            </a:r>
            <a:r>
              <a:rPr lang="en-US" altLang="ko-KR" sz="1200" b="1" kern="0" dirty="0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200" b="1" kern="0" dirty="0" smtClean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개월 이내에 연구 결과서 첨부하여 연구 종료 및 결과에 관한 보고 실시</a:t>
            </a:r>
            <a:endParaRPr lang="en-US" altLang="ko-KR" sz="1200" b="1" kern="0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512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IRB </a:t>
            </a:r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심의면제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pic>
        <p:nvPicPr>
          <p:cNvPr id="8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1" y="1309147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-4122" y="1259247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심의면제 대상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10" name="자유형 9"/>
          <p:cNvSpPr/>
          <p:nvPr/>
        </p:nvSpPr>
        <p:spPr>
          <a:xfrm>
            <a:off x="-4122" y="1586904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2" name="TextBox 19"/>
          <p:cNvSpPr txBox="1"/>
          <p:nvPr/>
        </p:nvSpPr>
        <p:spPr>
          <a:xfrm>
            <a:off x="114941" y="1823140"/>
            <a:ext cx="8534400" cy="40472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defRPr/>
            </a:pP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생명윤리 및 안전에 관한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벌률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시행 규칙 제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13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기관위원회 심의를 면제할 수 있는 인간대상 연구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buClr>
                <a:srgbClr val="C00000"/>
              </a:buClr>
              <a:defRPr/>
            </a:pP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취약한 환경에 있는 연구대상자를 포함하지 아니하고 일반 대중에게 공개된 정보를 이용하는 연구 또는 개인 식별정보를 수집∙기록하지 않는 연구로서 다음 중 하나 이상에 해당하는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ko-KR" altLang="en-US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-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다음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–</a:t>
            </a:r>
          </a:p>
          <a:p>
            <a:pPr algn="ctr"/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연구대상자등을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직접 조작하거나 그 환경을 조작하는 연구 중 다음 각 목에 해당하는 연구 </a:t>
            </a:r>
          </a:p>
          <a:p>
            <a:pPr lvl="1"/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약물투여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혈액채취 등 침습적 행위를 하지 않는 연구</a:t>
            </a:r>
          </a:p>
          <a:p>
            <a:pPr lvl="1"/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신체적 변화가 초래되지 않는 단순 접촉 측정장비 또는 관찰장비만을 사용하는 연구</a:t>
            </a:r>
          </a:p>
          <a:p>
            <a:pPr lvl="1"/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다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⌈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식품위생법⌋ 시행규칙 제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따라 판매 등이 허용되는 식품을 이용하여 맛 또는 질을 평가하는 연구</a:t>
            </a:r>
          </a:p>
          <a:p>
            <a:pPr lvl="1"/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⌈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화장품법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⌋ 제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따른 안전기준에 맞는 화장품을 이용하여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사용감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또는 만족도 등을 조사하는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lvl="1"/>
            <a:endParaRPr lang="ko-KR" altLang="en-US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 등을 직접 대면하더라도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연구대상자등이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불특정하며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⌈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개인정보보호법⌋ 제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23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따른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민감정보를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수집하거나 기록하지 않는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ko-KR" altLang="en-US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연구대상자등에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대한 기존의 자료나 문서를 이용하는 연구</a:t>
            </a:r>
          </a:p>
          <a:p>
            <a:pPr>
              <a:buClr>
                <a:srgbClr val="C00000"/>
              </a:buClr>
              <a:defRPr/>
            </a:pPr>
            <a:endParaRPr lang="en-US" altLang="ko-KR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554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심의면제 대상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pic>
        <p:nvPicPr>
          <p:cNvPr id="8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1" y="1309147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-4122" y="1259247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심의면제 유의사항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10" name="자유형 9"/>
          <p:cNvSpPr/>
          <p:nvPr/>
        </p:nvSpPr>
        <p:spPr>
          <a:xfrm>
            <a:off x="-4122" y="1586904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pic>
        <p:nvPicPr>
          <p:cNvPr id="16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6" y="4187330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-17187" y="4137430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취약한 연구대상</a:t>
            </a:r>
            <a:r>
              <a:rPr kumimoji="1"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(Vulnerable Subjects)</a:t>
            </a:r>
          </a:p>
        </p:txBody>
      </p:sp>
      <p:sp>
        <p:nvSpPr>
          <p:cNvPr id="18" name="자유형 17"/>
          <p:cNvSpPr/>
          <p:nvPr/>
        </p:nvSpPr>
        <p:spPr>
          <a:xfrm>
            <a:off x="-17187" y="4465087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2" name="TextBox 19"/>
          <p:cNvSpPr txBox="1"/>
          <p:nvPr/>
        </p:nvSpPr>
        <p:spPr>
          <a:xfrm>
            <a:off x="114941" y="1823140"/>
            <a:ext cx="8534400" cy="209288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심의면제는 연구자가 결정할 수 없음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– IRB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심의위원회  확인 및 승인하여 심의면제번호 발급</a:t>
            </a: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Tx/>
              <a:buChar char="-"/>
              <a:defRPr/>
            </a:pP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연구자가 심의면제대상이라고 판단하는 경우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심의면제신청서 를 제출</a:t>
            </a: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defRPr/>
            </a:pP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심의면제에 해당하는 연구는 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생명윤리 및 안전에 관한 법률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＇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에서 규정한 연구에 한함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defRPr/>
            </a:pPr>
            <a:endParaRPr lang="en-US" altLang="ko-KR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서면동의면제는 심의면제와 별도로 진행하여야 함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Tx/>
              <a:buChar char="-"/>
              <a:defRPr/>
            </a:pP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IRB </a:t>
            </a:r>
            <a:r>
              <a:rPr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심의면제 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정규심의를 면제받는 것을 의미함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Tx/>
              <a:buChar char="-"/>
              <a:defRPr/>
            </a:pPr>
            <a:r>
              <a:rPr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서면동의 면제 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연구대상자에게 연구참여를 위해 받는 동의서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설명문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면제를 의미함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Tx/>
              <a:buChar char="-"/>
              <a:defRPr/>
            </a:pP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서면동의 면제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① 연구대상자의 동의를 받는 것이 연구진행과정에서 현실적으로 불가능하거나 ② 연구의 타당성에 심각한 영향을 미친다고 판단되거나 ③연구대상자의 동의 거부를 추정할 만한 사유가 없고 ④동의를 면제하여도 연구대상자에게 미치는 위험이 극히 낮은 경우 ④ 대리동의가 필요한 연구대상자인 경우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대리동의는 면제하지 않음</a:t>
            </a:r>
            <a:endParaRPr lang="en-US" altLang="ko-KR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9"/>
          <p:cNvSpPr txBox="1"/>
          <p:nvPr/>
        </p:nvSpPr>
        <p:spPr>
          <a:xfrm>
            <a:off x="114941" y="4655520"/>
            <a:ext cx="8534400" cy="14619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취약한 연구대상으로 하는 연구는 심의면제 받을 수 없음 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의약품 등의 안전에 관한 규칙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Tx/>
              <a:buChar char="-"/>
              <a:defRPr/>
            </a:pP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“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취약한 환경에 있는 시험  대상자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”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란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임상시험 참여와 관련된 이익에 대한 기대 또는 참여를 거부하는 경우 조직위계상 상급자로부터 받게 될 불이익에 대한 우려가 자발적인 참여 결정에 여향을 줄 가능성이 있는 대상자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의과대학 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1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한의과대학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약학대학 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치과대학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간호학과의 학생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의료기관</a:t>
            </a:r>
            <a:r>
              <a:rPr lang="en-US" altLang="ko-KR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연구소의 근무자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제약회사의 직원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군인 등을 말한다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불치병에 걸린 사람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제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27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따른 집단시설에 수용되어 있는 사람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실업자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빈곤자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응급상황에 처한 환자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소수 인종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부랑인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sz="1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노숙자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난민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미성년자 및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자유의사에 따른 동의를 할 수 없는 대상자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를 말한다</a:t>
            </a:r>
            <a:r>
              <a:rPr lang="en-US" altLang="ko-KR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1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5119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연구대상의 동의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8</a:t>
            </a:r>
            <a:endParaRPr lang="ko-KR" altLang="en-US" dirty="0"/>
          </a:p>
        </p:txBody>
      </p:sp>
      <p:pic>
        <p:nvPicPr>
          <p:cNvPr id="8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1" y="1309147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-4122" y="1259247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인간연구대상의 동의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10" name="자유형 9"/>
          <p:cNvSpPr/>
          <p:nvPr/>
        </p:nvSpPr>
        <p:spPr>
          <a:xfrm>
            <a:off x="-4122" y="1586904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2" name="TextBox 19"/>
          <p:cNvSpPr txBox="1"/>
          <p:nvPr/>
        </p:nvSpPr>
        <p:spPr>
          <a:xfrm>
            <a:off x="114941" y="1823140"/>
            <a:ext cx="8534400" cy="40472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defRPr/>
            </a:pP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생명윤리 및 안전에 관한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벌률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시행 규칙 제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13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기관위원회 심의를 면제할 수 있는 인간대상 연구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buClr>
                <a:srgbClr val="C00000"/>
              </a:buClr>
              <a:defRPr/>
            </a:pP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취약한 환경에 있는 연구대상자를 포함하지 아니하고 일반 대중에게 공개된 정보를 이용하는 연구 또는 개인 식별정보를 수집∙기록하지 않는 연구로서 다음 중 하나 이상에 해당하는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ko-KR" altLang="en-US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-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다음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–</a:t>
            </a:r>
          </a:p>
          <a:p>
            <a:pPr algn="ctr"/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연구대상자등을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직접 조작하거나 그 환경을 조작하는 연구 중 다음 각 목에 해당하는 연구 </a:t>
            </a:r>
          </a:p>
          <a:p>
            <a:pPr lvl="1"/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약물투여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혈액채취 등 침습적 행위를 하지 않는 연구</a:t>
            </a:r>
          </a:p>
          <a:p>
            <a:pPr lvl="1"/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신체적 변화가 초래되지 않는 단순 접촉 측정장비 또는 관찰장비만을 사용하는 연구</a:t>
            </a:r>
          </a:p>
          <a:p>
            <a:pPr lvl="1"/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다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⌈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식품위생법⌋ 시행규칙 제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따라 판매 등이 허용되는 식품을 이용하여 맛 또는 질을 평가하는 연구</a:t>
            </a:r>
          </a:p>
          <a:p>
            <a:pPr lvl="1"/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⌈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화장품법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⌋ 제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따른 안전기준에 맞는 화장품을 이용하여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사용감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또는 만족도 등을 조사하는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lvl="1"/>
            <a:endParaRPr lang="ko-KR" altLang="en-US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 등을 직접 대면하더라도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연구대상자등이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불특정하며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⌈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개인정보보호법⌋ 제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23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조에 따른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민감정보를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수집하거나 기록하지 않는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ko-KR" altLang="en-US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연구대상자등에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대한 기존의 자료나 문서를 이용하는 연구</a:t>
            </a:r>
          </a:p>
          <a:p>
            <a:pPr>
              <a:buClr>
                <a:srgbClr val="C00000"/>
              </a:buClr>
              <a:defRPr/>
            </a:pPr>
            <a:endParaRPr lang="en-US" altLang="ko-KR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16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연구대상의 서면 동의 및 서면 동의면제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endParaRPr lang="ko-KR" altLang="en-US" dirty="0"/>
          </a:p>
        </p:txBody>
      </p:sp>
      <p:pic>
        <p:nvPicPr>
          <p:cNvPr id="8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1" y="1309147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-4122" y="1259247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동의서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10" name="자유형 9"/>
          <p:cNvSpPr/>
          <p:nvPr/>
        </p:nvSpPr>
        <p:spPr>
          <a:xfrm>
            <a:off x="-4122" y="1586904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pic>
        <p:nvPicPr>
          <p:cNvPr id="16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6" y="3002966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-17187" y="2953066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대리인 동의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18" name="자유형 17"/>
          <p:cNvSpPr/>
          <p:nvPr/>
        </p:nvSpPr>
        <p:spPr>
          <a:xfrm>
            <a:off x="-17187" y="3280723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12" name="TextBox 19"/>
          <p:cNvSpPr txBox="1"/>
          <p:nvPr/>
        </p:nvSpPr>
        <p:spPr>
          <a:xfrm>
            <a:off x="114941" y="1823140"/>
            <a:ext cx="8534400" cy="9079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defRPr/>
            </a:pP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연구목적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 참여기간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절차 및 방법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연구대상자에게 예상되는 위험 및 이득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개인정보보호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참여에 대한 손실에 대한 보상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개인정보제공 관련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동의철회 내용을 포함</a:t>
            </a: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동의서 내용 기술은 특정 양식이 없으나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본교에서 샘플을 제공하고 있음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1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9"/>
          <p:cNvSpPr txBox="1"/>
          <p:nvPr/>
        </p:nvSpPr>
        <p:spPr>
          <a:xfrm>
            <a:off x="114941" y="3471156"/>
            <a:ext cx="8534400" cy="73866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동의 능력이 없거나 불완전한 연구대상자 참여 연구는 대리인의 동의를 받아야 함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불완전한 연구대상자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아동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정신 관련 장애인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치매환자 등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아동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아동복지법 제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호에 따른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18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세 미만 사람</a:t>
            </a: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4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36" y="4679366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-12837" y="4629466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서면동의 면제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19" name="자유형 18"/>
          <p:cNvSpPr/>
          <p:nvPr/>
        </p:nvSpPr>
        <p:spPr>
          <a:xfrm>
            <a:off x="-12837" y="4957123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9291" y="5147556"/>
            <a:ext cx="8534400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연구자의 동의를 받는 것이 연구 진행과정에서 현실적으로 불가능하거나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연구대상자의 동의 거부를 추정할 만한 사유가 없고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동의를 면제하여도 연구대상자에게 미치는 위험이 극히 낮은 경우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기관위워회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승인사항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서면동의 면제는 대리인에는 해당하지 않으므로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불완전한 연구대상자가 참여 하는 경우는 면제할 수 없음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11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259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심의 신청안내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742755"/>
              </p:ext>
            </p:extLst>
          </p:nvPr>
        </p:nvGraphicFramePr>
        <p:xfrm>
          <a:off x="223036" y="1483239"/>
          <a:ext cx="8481180" cy="4125929"/>
        </p:xfrm>
        <a:graphic>
          <a:graphicData uri="http://schemas.openxmlformats.org/drawingml/2006/table">
            <a:tbl>
              <a:tblPr/>
              <a:tblGrid>
                <a:gridCol w="21239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57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4712">
                <a:tc gridSpan="2">
                  <a:txBody>
                    <a:bodyPr/>
                    <a:lstStyle/>
                    <a:p>
                      <a:pPr marL="285750" marR="0" indent="-28575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v"/>
                        <a:tabLst/>
                        <a:defRPr/>
                      </a:pPr>
                      <a:r>
                        <a:rPr lang="ko-KR" altLang="en-US" sz="1400" b="1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심의 신청 세부내용 및 유의사항</a:t>
                      </a: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569"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5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  <a:endParaRPr lang="ko-KR" altLang="en-US" sz="1200" b="1" kern="0" spc="-5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내용</a:t>
                      </a:r>
                      <a:endParaRPr lang="ko-KR" altLang="en-US" sz="1200" b="1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37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신청서류 접수처 및 문의처</a:t>
                      </a:r>
                      <a:endParaRPr lang="ko-KR" altLang="en-US" sz="1200" kern="0" spc="-5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접수처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동국대학교 경주캠퍼스 산학협력관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층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산학협력팀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IRB 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행정간사</a:t>
                      </a:r>
                      <a:endParaRPr lang="en-US" altLang="ko-KR" sz="1200" baseline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주소 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경북 경주시 동대로 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123 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동국대학교 경주캠퍼스 산학협력관 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층 </a:t>
                      </a:r>
                      <a:r>
                        <a:rPr lang="ko-KR" altLang="en-US" sz="1200" baseline="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산학협력팀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en-US" altLang="ko-KR" sz="1200" baseline="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전화 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054-770-2628                         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팩스 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054-770-2008</a:t>
                      </a: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E-mail : dgsd@dongguk.ac.kr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37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심의일자 및 신청서 접수 마감</a:t>
                      </a:r>
                      <a:endParaRPr lang="ko-KR" altLang="en-US" sz="1200" kern="0" spc="-5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정규심의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분기별</a:t>
                      </a: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개최 예정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(3/6/9/12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 매월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주차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0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                                                             ▶</a:t>
                      </a:r>
                      <a:r>
                        <a:rPr lang="en-US" altLang="ko-KR" sz="10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취약한 환경에 있는 사람 대상</a:t>
                      </a:r>
                      <a:r>
                        <a:rPr lang="en-US" altLang="ko-KR" sz="10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000" b="1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민감정보</a:t>
                      </a:r>
                      <a:r>
                        <a:rPr lang="ko-KR" altLang="en-US" sz="10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사용 혹은 위험도가 높은 연구는 정규심의를 실시함</a:t>
                      </a:r>
                      <a:endParaRPr lang="en-US" altLang="ko-KR" sz="1000" b="1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ko-KR" altLang="en-US" sz="10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▶ 접수마감 </a:t>
                      </a:r>
                      <a:r>
                        <a:rPr lang="en-US" altLang="ko-KR" sz="10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000" b="1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정규심의</a:t>
                      </a:r>
                      <a:r>
                        <a:rPr lang="ko-KR" altLang="en-US" sz="1000" b="1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시행 전월 말까지</a:t>
                      </a:r>
                      <a:endParaRPr lang="en-US" altLang="ko-KR" sz="1000" b="1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신속심의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상시 접수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7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접수일로부터 심의 결과 통보까지의 예상 일정</a:t>
                      </a:r>
                      <a:endParaRPr lang="ko-KR" altLang="en-US" sz="1200" kern="0" spc="-5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심의여부 판정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심의 면제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주일 이내</a:t>
                      </a:r>
                      <a:endParaRPr lang="en-US" altLang="ko-KR" sz="120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신속 심의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2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 이내</a:t>
                      </a:r>
                      <a:endParaRPr lang="en-US" altLang="ko-KR" sz="120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정규 심의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: 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정규 심의 개최 후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 이내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  <a:p>
                      <a:pPr marL="0" indent="0" algn="l"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▶ </a:t>
                      </a:r>
                      <a:r>
                        <a:rPr lang="ko-KR" altLang="en-US" sz="12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서류접수일은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서류 검토 후 보완 및 수정이 완료된 날짜로 함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813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서류 작성 요령</a:t>
                      </a:r>
                      <a:endParaRPr lang="ko-KR" altLang="en-US" sz="1200" kern="0" spc="-5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en-US" altLang="ko-KR" sz="1200" dirty="0" smtClean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IRB</a:t>
                      </a:r>
                      <a:r>
                        <a:rPr lang="en-US" altLang="ko-KR" sz="1200" baseline="0" dirty="0" smtClean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승인은 연구시작 전이므로</a:t>
                      </a:r>
                      <a:r>
                        <a:rPr lang="en-US" altLang="ko-KR" sz="1200" baseline="0" dirty="0" smtClean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연구 시작일을 </a:t>
                      </a:r>
                      <a:r>
                        <a:rPr lang="en-US" altLang="ko-KR" sz="1200" baseline="0" dirty="0" smtClean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IRB </a:t>
                      </a:r>
                      <a:r>
                        <a:rPr lang="ko-KR" altLang="en-US" sz="1200" baseline="0" dirty="0" smtClean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승인 이후로 기재하여야 함</a:t>
                      </a:r>
                      <a:r>
                        <a:rPr lang="en-US" altLang="ko-KR" sz="1200" baseline="0" dirty="0" smtClean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날인 확인을 반드시 하여야 함</a:t>
                      </a:r>
                      <a:r>
                        <a:rPr lang="en-US" altLang="ko-KR" sz="1200" baseline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  <a:p>
                      <a:pPr marL="171450" indent="-171450" algn="l">
                        <a:buFont typeface="Wingdings" panose="05000000000000000000" pitchFamily="2" charset="2"/>
                        <a:buChar char="v"/>
                      </a:pP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제출 양식에서 해당사항이 없는 항목은 공란으로 두어야 함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</a:p>
                  </a:txBody>
                  <a:tcPr marL="52692" marR="52692" marT="14568" marB="1456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802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제출서류</a:t>
            </a:r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11</a:t>
            </a:r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4757700" y="1250939"/>
            <a:ext cx="4154062" cy="418576"/>
          </a:xfrm>
          <a:prstGeom prst="rect">
            <a:avLst/>
          </a:prstGeom>
          <a:solidFill>
            <a:srgbClr val="CC2A41"/>
          </a:solidFill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1" lang="ko-KR" altLang="en-US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심의면제 신청양식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9116" y="1863315"/>
            <a:ext cx="4154520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연구계획 심의의뢰서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연구계획서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연구대상자용 동의서 및 설명문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서면동의 면제 사유서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200" i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동의면제가 필요한 경우</a:t>
            </a:r>
            <a:endParaRPr lang="en-US" altLang="ko-KR" sz="1200" i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증례기록서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실험일지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연구노트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기록카드 및 설문지 등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책임연구자의 연구관련 이력 및 경력에 관한 문서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연구윤리 교육이수 관련 문서 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연구대상자 모집관련 문서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연구책임자의 생명윤리준수서약서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57700" y="1845707"/>
            <a:ext cx="4154062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심의 면제 의뢰서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연구계획서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서면동의 면제 사유서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심의면제 자가 </a:t>
            </a:r>
            <a:r>
              <a:rPr lang="ko-KR" altLang="en-US" sz="12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점검표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endParaRPr lang="en-US" altLang="ko-KR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책임연구자의 연구관련 이력 및 경력에 관한 문서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연구윤리 교육이수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관련 문서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연구책임자의 생명윤리준수서약서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defRPr/>
            </a:pP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59575" y="1250939"/>
            <a:ext cx="4154062" cy="418576"/>
          </a:xfrm>
          <a:prstGeom prst="rect">
            <a:avLst/>
          </a:prstGeom>
          <a:solidFill>
            <a:srgbClr val="64908A"/>
          </a:solidFill>
        </p:spPr>
        <p:txBody>
          <a:bodyPr wrap="square" anchor="t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1" lang="ko-KR" altLang="en-US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심의 신청 양식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9116" y="3860104"/>
            <a:ext cx="415452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책임연구자 및 관련 연구자의 이해상충보고서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해당되는 경우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지도교수 서약서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연구자가 학생일 경우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57242" y="3860103"/>
            <a:ext cx="415452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책임연구자 및 관련 연구자의 이해상충보고서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(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해당되는 경우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지도교수 서약서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연구자가 학생일 경우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pic>
        <p:nvPicPr>
          <p:cNvPr id="24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6" y="4857897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직사각형 24"/>
          <p:cNvSpPr/>
          <p:nvPr/>
        </p:nvSpPr>
        <p:spPr>
          <a:xfrm>
            <a:off x="-17187" y="4807997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연구종료 후 제출 양식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26" name="자유형 25"/>
          <p:cNvSpPr/>
          <p:nvPr/>
        </p:nvSpPr>
        <p:spPr>
          <a:xfrm>
            <a:off x="-17187" y="5135654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27" name="TextBox 19"/>
          <p:cNvSpPr txBox="1"/>
          <p:nvPr/>
        </p:nvSpPr>
        <p:spPr>
          <a:xfrm>
            <a:off x="114941" y="5326087"/>
            <a:ext cx="8534400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기간 종료 후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개월 이내에 연구 종료 관련 문서를 제출하여야 함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Tx/>
              <a:buChar char="-"/>
              <a:defRPr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종료 보고서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Tx/>
              <a:buChar char="-"/>
              <a:defRPr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결과 보고서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Tx/>
              <a:buChar char="-"/>
              <a:defRPr/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관련 연구 결과물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 기간 종료 후 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개월 이내에 연구 종료 결과 보고가 불가한 경우는 사유서 제출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2001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351274"/>
            <a:ext cx="5032304" cy="3693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제출서류</a:t>
            </a:r>
            <a:endParaRPr lang="en-US" altLang="ko-KR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dirty="0" smtClean="0"/>
              <a:t>12</a:t>
            </a:r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4757700" y="1229395"/>
            <a:ext cx="4154062" cy="461665"/>
          </a:xfrm>
          <a:prstGeom prst="rect">
            <a:avLst/>
          </a:prstGeom>
          <a:solidFill>
            <a:srgbClr val="CC2A41"/>
          </a:solidFill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1" lang="ko-KR" altLang="en-US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연구 진행 중 변경 된 경우 제출서류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9116" y="1863315"/>
            <a:ext cx="415452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변경대비표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심의의견에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대한 답변서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시정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보완 요청에 따라 수정된 해당 서류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57700" y="1845707"/>
            <a:ext cx="4154062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연구계획 변경 심의 신청서</a:t>
            </a:r>
            <a:endParaRPr lang="en-US" altLang="ko-KR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변경된 해당 서류</a:t>
            </a:r>
            <a:endParaRPr lang="en-US" altLang="ko-KR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defRPr/>
            </a:pP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연구계획서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동의서</a:t>
            </a:r>
            <a:r>
              <a:rPr lang="en-US" altLang="ko-KR" sz="12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등</a:t>
            </a:r>
            <a:endParaRPr lang="en-US" altLang="ko-KR" sz="12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59575" y="1250939"/>
            <a:ext cx="4154062" cy="461665"/>
          </a:xfrm>
          <a:prstGeom prst="rect">
            <a:avLst/>
          </a:prstGeom>
          <a:solidFill>
            <a:srgbClr val="64908A"/>
          </a:solidFill>
        </p:spPr>
        <p:txBody>
          <a:bodyPr wrap="square" anchor="t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1" lang="ko-KR" altLang="en-US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시정  또는 보완 시 제출서류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59116" y="3476319"/>
            <a:ext cx="415452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지속심의신청서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기타 증빙 서류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59574" y="2867259"/>
            <a:ext cx="4154062" cy="461665"/>
          </a:xfrm>
          <a:prstGeom prst="rect">
            <a:avLst/>
          </a:prstGeom>
          <a:solidFill>
            <a:srgbClr val="64908A"/>
          </a:solidFill>
        </p:spPr>
        <p:txBody>
          <a:bodyPr wrap="square" anchor="t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1" lang="ko-KR" altLang="en-US" sz="16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승인된 과제의 유효기관이 경과한 경우  제출서류</a:t>
            </a:r>
          </a:p>
        </p:txBody>
      </p:sp>
      <p:pic>
        <p:nvPicPr>
          <p:cNvPr id="31" name="그림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86" y="4442060"/>
            <a:ext cx="5758248" cy="426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직사각형 31"/>
          <p:cNvSpPr/>
          <p:nvPr/>
        </p:nvSpPr>
        <p:spPr>
          <a:xfrm>
            <a:off x="-17187" y="4392160"/>
            <a:ext cx="5758249" cy="338554"/>
          </a:xfrm>
          <a:prstGeom prst="rect">
            <a:avLst/>
          </a:prstGeom>
          <a:solidFill>
            <a:srgbClr val="CC2A41"/>
          </a:solidFill>
        </p:spPr>
        <p:txBody>
          <a:bodyPr wrap="square">
            <a:spAutoFit/>
          </a:bodyPr>
          <a:lstStyle/>
          <a:p>
            <a:r>
              <a:rPr kumimoji="1"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2F2F2"/>
                </a:solidFill>
                <a:latin typeface="나눔고딕" pitchFamily="50" charset="-127"/>
                <a:ea typeface="나눔고딕" pitchFamily="50" charset="-127"/>
                <a:cs typeface="굴림" pitchFamily="50" charset="-127"/>
              </a:rPr>
              <a:t>기타 보고 시 제출서류</a:t>
            </a:r>
            <a:endParaRPr kumimoji="1"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2F2F2"/>
              </a:solidFill>
              <a:latin typeface="나눔고딕" pitchFamily="50" charset="-127"/>
              <a:ea typeface="나눔고딕" pitchFamily="50" charset="-127"/>
              <a:cs typeface="굴림" pitchFamily="50" charset="-127"/>
            </a:endParaRPr>
          </a:p>
        </p:txBody>
      </p:sp>
      <p:sp>
        <p:nvSpPr>
          <p:cNvPr id="33" name="자유형 32"/>
          <p:cNvSpPr/>
          <p:nvPr/>
        </p:nvSpPr>
        <p:spPr>
          <a:xfrm>
            <a:off x="-17187" y="4719817"/>
            <a:ext cx="119063" cy="134937"/>
          </a:xfrm>
          <a:custGeom>
            <a:avLst/>
            <a:gdLst>
              <a:gd name="connsiteX0" fmla="*/ 0 w 118297"/>
              <a:gd name="connsiteY0" fmla="*/ 0 h 166254"/>
              <a:gd name="connsiteX1" fmla="*/ 118297 w 118297"/>
              <a:gd name="connsiteY1" fmla="*/ 0 h 166254"/>
              <a:gd name="connsiteX2" fmla="*/ 118297 w 118297"/>
              <a:gd name="connsiteY2" fmla="*/ 166254 h 166254"/>
              <a:gd name="connsiteX3" fmla="*/ 0 w 118297"/>
              <a:gd name="connsiteY3" fmla="*/ 0 h 16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97" h="166254">
                <a:moveTo>
                  <a:pt x="0" y="0"/>
                </a:moveTo>
                <a:lnTo>
                  <a:pt x="118297" y="0"/>
                </a:lnTo>
                <a:lnTo>
                  <a:pt x="118297" y="166254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114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solidFill>
                <a:prstClr val="white"/>
              </a:solidFill>
            </a:endParaRPr>
          </a:p>
        </p:txBody>
      </p:sp>
      <p:sp>
        <p:nvSpPr>
          <p:cNvPr id="34" name="TextBox 19"/>
          <p:cNvSpPr txBox="1"/>
          <p:nvPr/>
        </p:nvSpPr>
        <p:spPr>
          <a:xfrm>
            <a:off x="114941" y="4910250"/>
            <a:ext cx="8534400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중대한 이상 반응 보고서</a:t>
            </a:r>
            <a:r>
              <a:rPr lang="en-US" altLang="ko-KR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연구계획서 위반 및 이탈사례 보고서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2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기타 증빙 서류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888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717445" y="2348880"/>
            <a:ext cx="7474110" cy="2317786"/>
            <a:chOff x="1215945" y="2016514"/>
            <a:chExt cx="7474110" cy="2317786"/>
          </a:xfrm>
        </p:grpSpPr>
        <p:sp>
          <p:nvSpPr>
            <p:cNvPr id="3" name="직사각형 2"/>
            <p:cNvSpPr/>
            <p:nvPr/>
          </p:nvSpPr>
          <p:spPr>
            <a:xfrm>
              <a:off x="3903379" y="4080384"/>
              <a:ext cx="2161169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105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>
                      <a:lumMod val="50000"/>
                    </a:schemeClr>
                  </a:solidFill>
                  <a:effectLst>
                    <a:outerShdw blurRad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동국대학교 경주캠퍼스 </a:t>
              </a:r>
              <a:r>
                <a:rPr lang="ko-KR" altLang="en-US" sz="1050" dirty="0" err="1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>
                      <a:lumMod val="50000"/>
                    </a:schemeClr>
                  </a:solidFill>
                  <a:effectLst>
                    <a:outerShdw blurRad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산학협력단</a:t>
              </a:r>
              <a:endParaRPr lang="en-US" altLang="ko-KR" sz="105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4860636" y="3499259"/>
              <a:ext cx="184731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endParaRPr lang="en-US" altLang="ko-KR" sz="1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effectLst>
                  <a:outerShdw blurRad="508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1215945" y="3488917"/>
              <a:ext cx="7474110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모서리가 둥근 직사각형 6"/>
            <p:cNvSpPr/>
            <p:nvPr/>
          </p:nvSpPr>
          <p:spPr>
            <a:xfrm>
              <a:off x="4404149" y="2016514"/>
              <a:ext cx="1098399" cy="109273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4358197" y="2358798"/>
              <a:ext cx="1216359" cy="3777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en-US" altLang="ko-KR" sz="1400" b="1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50800" dir="2700000" algn="tl" rotWithShape="0">
                      <a:prstClr val="black">
                        <a:alpha val="40000"/>
                      </a:prstClr>
                    </a:outerShdw>
                  </a:effectLst>
                  <a:latin typeface="나눔고딕" panose="020D0604000000000000" pitchFamily="50" charset="-127"/>
                  <a:ea typeface="나눔고딕" panose="020D0604000000000000" pitchFamily="50" charset="-127"/>
                </a:rPr>
                <a:t>THANK YOU</a:t>
              </a:r>
              <a:endParaRPr lang="en-US" altLang="ko-KR" sz="14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/>
                </a:solidFill>
                <a:effectLst>
                  <a:outerShdw blurRad="50800" dir="2700000" algn="tl" rotWithShape="0">
                    <a:prstClr val="black">
                      <a:alpha val="40000"/>
                    </a:prst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9" name="이등변 삼각형 8"/>
            <p:cNvSpPr/>
            <p:nvPr/>
          </p:nvSpPr>
          <p:spPr>
            <a:xfrm rot="10800000">
              <a:off x="4922016" y="3964112"/>
              <a:ext cx="61940" cy="53396"/>
            </a:xfrm>
            <a:prstGeom prst="triangle">
              <a:avLst/>
            </a:prstGeom>
            <a:solidFill>
              <a:srgbClr val="E753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9517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2076</TotalTime>
  <Words>1703</Words>
  <Application>Microsoft Office PowerPoint</Application>
  <PresentationFormat>화면 슬라이드 쇼(4:3)</PresentationFormat>
  <Paragraphs>280</Paragraphs>
  <Slides>16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9" baseType="lpstr">
      <vt:lpstr>ヒラギノ角ゴ ProN W3</vt:lpstr>
      <vt:lpstr>굴림</vt:lpstr>
      <vt:lpstr>나눔고딕</vt:lpstr>
      <vt:lpstr>나눔고딕 Bold</vt:lpstr>
      <vt:lpstr>나눔고딕 ExtraBold</vt:lpstr>
      <vt:lpstr>나눔고딕OTF Bold</vt:lpstr>
      <vt:lpstr>다음_SemiBold</vt:lpstr>
      <vt:lpstr>맑은 고딕</vt:lpstr>
      <vt:lpstr>Arial</vt:lpstr>
      <vt:lpstr>Calibri</vt:lpstr>
      <vt:lpstr>Calibri Light</vt:lpstr>
      <vt:lpstr>Wingdings</vt:lpstr>
      <vt:lpstr>Office 테마</vt:lpstr>
      <vt:lpstr>생명윤리심의위원회 운영 안내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파라미타칼리지 업무 현황 보고</dc:title>
  <dc:creator>user</dc:creator>
  <cp:lastModifiedBy>정승미</cp:lastModifiedBy>
  <cp:revision>230</cp:revision>
  <cp:lastPrinted>2016-04-17T23:58:23Z</cp:lastPrinted>
  <dcterms:created xsi:type="dcterms:W3CDTF">2016-04-14T00:15:18Z</dcterms:created>
  <dcterms:modified xsi:type="dcterms:W3CDTF">2021-01-11T04:42:27Z</dcterms:modified>
</cp:coreProperties>
</file>