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354" r:id="rId2"/>
    <p:sldId id="259" r:id="rId3"/>
    <p:sldId id="346" r:id="rId4"/>
    <p:sldId id="352" r:id="rId5"/>
    <p:sldId id="262" r:id="rId6"/>
    <p:sldId id="340" r:id="rId7"/>
    <p:sldId id="341" r:id="rId8"/>
    <p:sldId id="358" r:id="rId9"/>
    <p:sldId id="357" r:id="rId10"/>
    <p:sldId id="342" r:id="rId11"/>
    <p:sldId id="359" r:id="rId12"/>
    <p:sldId id="361" r:id="rId13"/>
    <p:sldId id="360" r:id="rId14"/>
    <p:sldId id="363" r:id="rId15"/>
    <p:sldId id="362" r:id="rId16"/>
    <p:sldId id="343" r:id="rId17"/>
    <p:sldId id="330" r:id="rId18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25CF6"/>
    <a:srgbClr val="9C2DBF"/>
    <a:srgbClr val="9430BC"/>
    <a:srgbClr val="008000"/>
    <a:srgbClr val="0C10A6"/>
    <a:srgbClr val="70B480"/>
    <a:srgbClr val="00CC00"/>
    <a:srgbClr val="7749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03" autoAdjust="0"/>
    <p:restoredTop sz="88184" autoAdjust="0"/>
  </p:normalViewPr>
  <p:slideViewPr>
    <p:cSldViewPr>
      <p:cViewPr varScale="1">
        <p:scale>
          <a:sx n="115" d="100"/>
          <a:sy n="115" d="100"/>
        </p:scale>
        <p:origin x="192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5658" cy="496412"/>
          </a:xfrm>
          <a:prstGeom prst="rect">
            <a:avLst/>
          </a:prstGeom>
        </p:spPr>
        <p:txBody>
          <a:bodyPr vert="horz" lIns="91420" tIns="45711" rIns="91420" bIns="4571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2"/>
            <a:ext cx="2945658" cy="496412"/>
          </a:xfrm>
          <a:prstGeom prst="rect">
            <a:avLst/>
          </a:prstGeom>
        </p:spPr>
        <p:txBody>
          <a:bodyPr vert="horz" lIns="91420" tIns="45711" rIns="91420" bIns="45711" rtlCol="0"/>
          <a:lstStyle>
            <a:lvl1pPr algn="r">
              <a:defRPr sz="1200"/>
            </a:lvl1pPr>
          </a:lstStyle>
          <a:p>
            <a:fld id="{2CDBCA3B-0148-45A7-B547-1E623AFD99C0}" type="datetimeFigureOut">
              <a:rPr lang="ko-KR" altLang="en-US" smtClean="0"/>
              <a:pPr/>
              <a:t>2021-05-17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30092"/>
            <a:ext cx="2945658" cy="496412"/>
          </a:xfrm>
          <a:prstGeom prst="rect">
            <a:avLst/>
          </a:prstGeom>
        </p:spPr>
        <p:txBody>
          <a:bodyPr vert="horz" lIns="91420" tIns="45711" rIns="91420" bIns="4571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4" y="9430092"/>
            <a:ext cx="2945658" cy="496412"/>
          </a:xfrm>
          <a:prstGeom prst="rect">
            <a:avLst/>
          </a:prstGeom>
        </p:spPr>
        <p:txBody>
          <a:bodyPr vert="horz" lIns="91420" tIns="45711" rIns="91420" bIns="45711" rtlCol="0" anchor="b"/>
          <a:lstStyle>
            <a:lvl1pPr algn="r">
              <a:defRPr sz="1200"/>
            </a:lvl1pPr>
          </a:lstStyle>
          <a:p>
            <a:fld id="{D33828F4-E869-4BC0-9789-3C6AE97E5D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35780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5658" cy="496412"/>
          </a:xfrm>
          <a:prstGeom prst="rect">
            <a:avLst/>
          </a:prstGeom>
        </p:spPr>
        <p:txBody>
          <a:bodyPr vert="horz" lIns="91420" tIns="45711" rIns="91420" bIns="4571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2"/>
            <a:ext cx="2945658" cy="496412"/>
          </a:xfrm>
          <a:prstGeom prst="rect">
            <a:avLst/>
          </a:prstGeom>
        </p:spPr>
        <p:txBody>
          <a:bodyPr vert="horz" lIns="91420" tIns="45711" rIns="91420" bIns="45711" rtlCol="0"/>
          <a:lstStyle>
            <a:lvl1pPr algn="r">
              <a:defRPr sz="1200"/>
            </a:lvl1pPr>
          </a:lstStyle>
          <a:p>
            <a:fld id="{8DA340FE-E1E5-4F74-9EA6-E971DF3AB450}" type="datetimeFigureOut">
              <a:rPr lang="ko-KR" altLang="en-US" smtClean="0"/>
              <a:pPr/>
              <a:t>2021-05-17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1" rIns="91420" bIns="4571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9" y="4715910"/>
            <a:ext cx="5438140" cy="4467701"/>
          </a:xfrm>
          <a:prstGeom prst="rect">
            <a:avLst/>
          </a:prstGeom>
        </p:spPr>
        <p:txBody>
          <a:bodyPr vert="horz" lIns="91420" tIns="45711" rIns="91420" bIns="4571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30092"/>
            <a:ext cx="2945658" cy="496412"/>
          </a:xfrm>
          <a:prstGeom prst="rect">
            <a:avLst/>
          </a:prstGeom>
        </p:spPr>
        <p:txBody>
          <a:bodyPr vert="horz" lIns="91420" tIns="45711" rIns="91420" bIns="4571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30092"/>
            <a:ext cx="2945658" cy="496412"/>
          </a:xfrm>
          <a:prstGeom prst="rect">
            <a:avLst/>
          </a:prstGeom>
        </p:spPr>
        <p:txBody>
          <a:bodyPr vert="horz" lIns="91420" tIns="45711" rIns="91420" bIns="45711" rtlCol="0" anchor="b"/>
          <a:lstStyle>
            <a:lvl1pPr algn="r">
              <a:defRPr sz="1200"/>
            </a:lvl1pPr>
          </a:lstStyle>
          <a:p>
            <a:fld id="{0C4FE2F9-B4A4-42AC-82FD-284DFBF991D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662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2906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연구목표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연구내용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추진전략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연구인력 및 예산 까지는 전체가 처음부터 물 흐르듯이 일관성 있게 설명될 수 있도록 작성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9522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06918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82524" indent="-182524"/>
            <a:r>
              <a:rPr lang="ko-KR" altLang="en-US" b="1" dirty="0" smtClean="0">
                <a:solidFill>
                  <a:srgbClr val="0000FF"/>
                </a:solidFill>
              </a:rPr>
              <a:t>최종결과물</a:t>
            </a:r>
            <a:r>
              <a:rPr lang="en-US" altLang="ko-KR" b="1" dirty="0" smtClean="0">
                <a:solidFill>
                  <a:srgbClr val="0000FF"/>
                </a:solidFill>
              </a:rPr>
              <a:t>:</a:t>
            </a:r>
          </a:p>
          <a:p>
            <a:pPr marL="182524" indent="-182524">
              <a:buFontTx/>
              <a:buChar char="•"/>
            </a:pPr>
            <a:r>
              <a:rPr lang="ko-KR" altLang="en-US" dirty="0" smtClean="0"/>
              <a:t>개발하고자 하는 최종결과물을 명확하고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구체적으로 제시 </a:t>
            </a:r>
            <a:endParaRPr lang="en-US" altLang="ko-KR" dirty="0" smtClean="0"/>
          </a:p>
          <a:p>
            <a:pPr marL="182524" indent="-182524">
              <a:buFontTx/>
              <a:buChar char="•"/>
            </a:pPr>
            <a:r>
              <a:rPr lang="ko-KR" altLang="en-US" dirty="0" smtClean="0"/>
              <a:t>가능하면 그림으로 전체구성도에서 본과제의 연구분야를 제시</a:t>
            </a:r>
            <a:endParaRPr lang="en-US" altLang="ko-KR" dirty="0" smtClean="0"/>
          </a:p>
          <a:p>
            <a:pPr marL="182524" indent="-182524">
              <a:buFontTx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/>
              <a:t>본 페이지만 보면 본 과제에서 무엇을 하고자 하는지 알 수 있도록 제시</a:t>
            </a:r>
            <a:endParaRPr lang="en-US" altLang="ko-KR" dirty="0" smtClean="0"/>
          </a:p>
          <a:p>
            <a:pPr marL="182524" indent="-182524">
              <a:buFontTx/>
              <a:buChar char="•"/>
            </a:pPr>
            <a:r>
              <a:rPr lang="en-US" altLang="ko-KR" dirty="0" smtClean="0"/>
              <a:t>WHAT</a:t>
            </a:r>
            <a:r>
              <a:rPr lang="ko-KR" altLang="en-US" dirty="0" smtClean="0"/>
              <a:t>을 구체적으로 표시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9141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82524" indent="-182524"/>
            <a:r>
              <a:rPr lang="ko-KR" altLang="en-US" b="1" dirty="0" smtClean="0">
                <a:solidFill>
                  <a:srgbClr val="0000FF"/>
                </a:solidFill>
              </a:rPr>
              <a:t>최종결과물</a:t>
            </a:r>
            <a:r>
              <a:rPr lang="en-US" altLang="ko-KR" b="1" dirty="0" smtClean="0">
                <a:solidFill>
                  <a:srgbClr val="0000FF"/>
                </a:solidFill>
              </a:rPr>
              <a:t>:</a:t>
            </a:r>
          </a:p>
          <a:p>
            <a:pPr marL="182524" indent="-182524">
              <a:buFontTx/>
              <a:buChar char="•"/>
            </a:pPr>
            <a:r>
              <a:rPr lang="ko-KR" altLang="en-US" dirty="0" smtClean="0"/>
              <a:t>개발하고자 하는 최종결과물을 명확하고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구체적으로 제시 </a:t>
            </a:r>
            <a:endParaRPr lang="en-US" altLang="ko-KR" dirty="0" smtClean="0"/>
          </a:p>
          <a:p>
            <a:pPr marL="182524" indent="-182524">
              <a:buFontTx/>
              <a:buChar char="•"/>
            </a:pPr>
            <a:r>
              <a:rPr lang="ko-KR" altLang="en-US" dirty="0" smtClean="0"/>
              <a:t>가능하면 그림으로 전체구성도에서 본과제의 연구분야를 제시</a:t>
            </a:r>
            <a:endParaRPr lang="en-US" altLang="ko-KR" dirty="0" smtClean="0"/>
          </a:p>
          <a:p>
            <a:pPr marL="182524" indent="-182524">
              <a:buFontTx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/>
              <a:t>본 페이지만 보면 본 과제에서 무엇을 하고자 하는지 알 수 있도록 제시</a:t>
            </a:r>
            <a:endParaRPr lang="en-US" altLang="ko-KR" dirty="0" smtClean="0"/>
          </a:p>
          <a:p>
            <a:pPr marL="182524" indent="-182524">
              <a:buFontTx/>
              <a:buChar char="•"/>
            </a:pPr>
            <a:r>
              <a:rPr lang="en-US" altLang="ko-KR" dirty="0" smtClean="0"/>
              <a:t>WHAT</a:t>
            </a:r>
            <a:r>
              <a:rPr lang="ko-KR" altLang="en-US" dirty="0" smtClean="0"/>
              <a:t>을 구체적으로 표시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9297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81757" indent="-181757"/>
            <a:r>
              <a:rPr lang="ko-KR" altLang="en-US" b="1" dirty="0" smtClean="0">
                <a:solidFill>
                  <a:srgbClr val="0000FF"/>
                </a:solidFill>
              </a:rPr>
              <a:t>연구내용 및 추진전략</a:t>
            </a:r>
            <a:endParaRPr lang="en-US" altLang="ko-KR" b="1" dirty="0" smtClean="0">
              <a:solidFill>
                <a:srgbClr val="0000FF"/>
              </a:solidFill>
            </a:endParaRPr>
          </a:p>
          <a:p>
            <a:pPr marL="181757" indent="-181757">
              <a:buFont typeface="Arial" pitchFamily="34" charset="0"/>
              <a:buChar char="•"/>
            </a:pPr>
            <a:r>
              <a:rPr lang="ko-KR" altLang="en-US" dirty="0" smtClean="0"/>
              <a:t>개발내용 및 범위는 목표달성을 위해 수행할 세부내용 및 이에 대한 구체적 설명을 서술하되 시스템 구성 및 </a:t>
            </a:r>
            <a:r>
              <a:rPr lang="ko-KR" altLang="en-US" dirty="0" err="1" smtClean="0"/>
              <a:t>구조도는</a:t>
            </a:r>
            <a:r>
              <a:rPr lang="ko-KR" altLang="en-US" dirty="0" smtClean="0"/>
              <a:t> 가능한 한 그림으로 표현</a:t>
            </a:r>
            <a:endParaRPr lang="en-US" altLang="ko-KR" dirty="0" smtClean="0"/>
          </a:p>
          <a:p>
            <a:pPr marL="181757" indent="-181757">
              <a:buFont typeface="Arial" pitchFamily="34" charset="0"/>
              <a:buChar char="•"/>
            </a:pPr>
            <a:r>
              <a:rPr lang="ko-KR" altLang="en-US" dirty="0" err="1" smtClean="0"/>
              <a:t>연차별</a:t>
            </a:r>
            <a:r>
              <a:rPr lang="ko-KR" altLang="en-US" dirty="0" smtClean="0"/>
              <a:t> 개발내용 및 범위는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차년도 작성항목과 동일하게 </a:t>
            </a:r>
            <a:r>
              <a:rPr lang="en-US" altLang="ko-KR" dirty="0" smtClean="0"/>
              <a:t>2</a:t>
            </a:r>
            <a:r>
              <a:rPr lang="ko-KR" altLang="en-US" dirty="0" smtClean="0"/>
              <a:t>차년도</a:t>
            </a:r>
            <a:r>
              <a:rPr lang="en-US" altLang="ko-KR" dirty="0" smtClean="0"/>
              <a:t>, 3</a:t>
            </a:r>
            <a:r>
              <a:rPr lang="ko-KR" altLang="en-US" dirty="0" smtClean="0"/>
              <a:t>차년도를 반복하여 작성하되 </a:t>
            </a:r>
            <a:r>
              <a:rPr lang="ko-KR" altLang="en-US" dirty="0" err="1" smtClean="0"/>
              <a:t>연차별</a:t>
            </a:r>
            <a:r>
              <a:rPr lang="ko-KR" altLang="en-US" dirty="0" smtClean="0"/>
              <a:t> 차별화를 제시</a:t>
            </a:r>
            <a:endParaRPr lang="en-US" altLang="ko-KR" dirty="0" smtClean="0"/>
          </a:p>
          <a:p>
            <a:pPr marL="181757" indent="-181757">
              <a:buFont typeface="Arial" pitchFamily="34" charset="0"/>
              <a:buChar char="•"/>
            </a:pPr>
            <a:r>
              <a:rPr lang="ko-KR" altLang="en-US" dirty="0" err="1" smtClean="0"/>
              <a:t>연차별</a:t>
            </a:r>
            <a:r>
              <a:rPr lang="ko-KR" altLang="en-US" dirty="0" smtClean="0"/>
              <a:t> 주요개발내용 작성시 시제품이 제작되는 경우 제작할 시제품의 목표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용도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기능 등을 명시함</a:t>
            </a:r>
            <a:r>
              <a:rPr lang="en-US" altLang="ko-KR" dirty="0" smtClean="0"/>
              <a:t>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7773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81757" indent="-181757"/>
            <a:r>
              <a:rPr lang="ko-KR" altLang="en-US" b="1" dirty="0" smtClean="0">
                <a:solidFill>
                  <a:srgbClr val="0000FF"/>
                </a:solidFill>
              </a:rPr>
              <a:t>연구내용 및 추진전략</a:t>
            </a:r>
            <a:endParaRPr lang="en-US" altLang="ko-KR" b="1" dirty="0" smtClean="0">
              <a:solidFill>
                <a:srgbClr val="0000FF"/>
              </a:solidFill>
            </a:endParaRPr>
          </a:p>
          <a:p>
            <a:pPr marL="181757" indent="-181757">
              <a:buFont typeface="Arial" pitchFamily="34" charset="0"/>
              <a:buChar char="•"/>
            </a:pPr>
            <a:r>
              <a:rPr lang="ko-KR" altLang="en-US" dirty="0" smtClean="0"/>
              <a:t>개발내용 및 범위는 목표달성을 위해 수행할 세부내용 및 이에 대한 구체적 설명을 서술하되 시스템 구성 및 </a:t>
            </a:r>
            <a:r>
              <a:rPr lang="ko-KR" altLang="en-US" dirty="0" err="1" smtClean="0"/>
              <a:t>구조도는</a:t>
            </a:r>
            <a:r>
              <a:rPr lang="ko-KR" altLang="en-US" dirty="0" smtClean="0"/>
              <a:t> 가능한 한 그림으로 표현</a:t>
            </a:r>
            <a:endParaRPr lang="en-US" altLang="ko-KR" dirty="0" smtClean="0"/>
          </a:p>
          <a:p>
            <a:pPr marL="181757" indent="-181757">
              <a:buFont typeface="Arial" pitchFamily="34" charset="0"/>
              <a:buChar char="•"/>
            </a:pPr>
            <a:r>
              <a:rPr lang="ko-KR" altLang="en-US" dirty="0" err="1" smtClean="0"/>
              <a:t>연차별</a:t>
            </a:r>
            <a:r>
              <a:rPr lang="ko-KR" altLang="en-US" dirty="0" smtClean="0"/>
              <a:t> 개발내용 및 범위는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차년도 작성항목과 동일하게 </a:t>
            </a:r>
            <a:r>
              <a:rPr lang="en-US" altLang="ko-KR" dirty="0" smtClean="0"/>
              <a:t>2</a:t>
            </a:r>
            <a:r>
              <a:rPr lang="ko-KR" altLang="en-US" dirty="0" smtClean="0"/>
              <a:t>차년도</a:t>
            </a:r>
            <a:r>
              <a:rPr lang="en-US" altLang="ko-KR" dirty="0" smtClean="0"/>
              <a:t>, 3</a:t>
            </a:r>
            <a:r>
              <a:rPr lang="ko-KR" altLang="en-US" dirty="0" smtClean="0"/>
              <a:t>차년도를 반복하여 작성하되 </a:t>
            </a:r>
            <a:r>
              <a:rPr lang="ko-KR" altLang="en-US" dirty="0" err="1" smtClean="0"/>
              <a:t>연차별</a:t>
            </a:r>
            <a:r>
              <a:rPr lang="ko-KR" altLang="en-US" dirty="0" smtClean="0"/>
              <a:t> 차별화를 제시</a:t>
            </a:r>
            <a:endParaRPr lang="en-US" altLang="ko-KR" dirty="0" smtClean="0"/>
          </a:p>
          <a:p>
            <a:pPr marL="181757" indent="-181757">
              <a:buFont typeface="Arial" pitchFamily="34" charset="0"/>
              <a:buChar char="•"/>
            </a:pPr>
            <a:r>
              <a:rPr lang="ko-KR" altLang="en-US" dirty="0" err="1" smtClean="0"/>
              <a:t>연차별</a:t>
            </a:r>
            <a:r>
              <a:rPr lang="ko-KR" altLang="en-US" dirty="0" smtClean="0"/>
              <a:t> 주요개발내용 작성시 시제품이 제작되는 경우 제작할 시제품의 목표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용도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기능 등을 명시함</a:t>
            </a:r>
            <a:r>
              <a:rPr lang="en-US" altLang="ko-KR" dirty="0" smtClean="0"/>
              <a:t>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6309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2950"/>
            <a:ext cx="4946650" cy="3709988"/>
          </a:xfrm>
          <a:noFill/>
          <a:ln>
            <a:solidFill>
              <a:srgbClr val="000000"/>
            </a:solidFill>
            <a:miter/>
          </a:ln>
        </p:spPr>
      </p:sp>
      <p:sp>
        <p:nvSpPr>
          <p:cNvPr id="46083" name="슬라이드 노트 개체 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wrap="square" anchor="t" anchorCtr="0"/>
          <a:lstStyle/>
          <a:p>
            <a:pPr lvl="0">
              <a:defRPr lang="ko-KR" altLang="en-US"/>
            </a:pPr>
            <a:r>
              <a:rPr lang="ko-KR" altLang="en-US"/>
              <a:t>연구예산</a:t>
            </a:r>
          </a:p>
          <a:p>
            <a:pPr>
              <a:buFont typeface="Arial"/>
              <a:buChar char="•"/>
              <a:defRPr lang="ko-KR" altLang="en-US"/>
            </a:pPr>
            <a:r>
              <a:rPr lang="ko-KR" altLang="en-US"/>
              <a:t> 추진전략의 관점에서</a:t>
            </a:r>
            <a:r>
              <a:rPr lang="en-US" altLang="ko-KR"/>
              <a:t>, </a:t>
            </a:r>
            <a:r>
              <a:rPr lang="ko-KR" altLang="en-US"/>
              <a:t>주요 예산의 구성</a:t>
            </a:r>
            <a:r>
              <a:rPr lang="en-US" altLang="ko-KR"/>
              <a:t>, </a:t>
            </a:r>
            <a:r>
              <a:rPr lang="ko-KR" altLang="en-US"/>
              <a:t>용도 등을 제시</a:t>
            </a:r>
          </a:p>
          <a:p>
            <a:pPr>
              <a:buFont typeface="Arial"/>
              <a:buChar char="•"/>
              <a:defRPr lang="ko-KR" altLang="en-US"/>
            </a:pPr>
            <a:r>
              <a:rPr lang="en-US" altLang="ko-KR"/>
              <a:t> </a:t>
            </a:r>
            <a:r>
              <a:rPr lang="ko-KR" altLang="en-US"/>
              <a:t>첫 페이지부터 본 페이지 까지가 일관성 있게 설명될 수 있도록 작성 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 lang="ko-KR"/>
            </a:pPr>
            <a:fld id="{6075EA5E-0CC4-48A1-BE18-8D46FF506237}" type="slidenum">
              <a:rPr lang="ko-KR" altLang="en-US"/>
              <a:pPr>
                <a:defRPr lang="ko-KR"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74911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b="1" dirty="0" smtClean="0"/>
              <a:t>연구인력</a:t>
            </a:r>
            <a:endParaRPr lang="en-US" altLang="ko-KR" b="1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/>
              <a:t>참여연구원의 참여율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역할 등을 제시</a:t>
            </a:r>
            <a:r>
              <a:rPr lang="en-US" altLang="ko-KR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추진전략의 관점에서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인력의 충원방안 등 연구내용을 구현함에 있어서 인력운영을 어떻게 할 것인지 방안 제시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83126C-62AF-40BF-9439-FC13F193510A}" type="slidenum">
              <a:rPr lang="ko-KR" altLang="en-US" smtClean="0"/>
              <a:pPr>
                <a:defRPr/>
              </a:pPr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472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81757" indent="-181757"/>
            <a:r>
              <a:rPr lang="ko-KR" altLang="en-US" b="1" dirty="0" smtClean="0">
                <a:solidFill>
                  <a:srgbClr val="0000FF"/>
                </a:solidFill>
              </a:rPr>
              <a:t>정량적 목표</a:t>
            </a:r>
            <a:endParaRPr lang="en-US" altLang="ko-KR" b="1" dirty="0" smtClean="0">
              <a:solidFill>
                <a:srgbClr val="0000FF"/>
              </a:solidFill>
            </a:endParaRPr>
          </a:p>
          <a:p>
            <a:pPr marL="181757" indent="-181757">
              <a:buFontTx/>
              <a:buChar char="•"/>
            </a:pPr>
            <a:r>
              <a:rPr lang="ko-KR" altLang="en-US" dirty="0" smtClean="0"/>
              <a:t>주요성능 </a:t>
            </a:r>
            <a:r>
              <a:rPr lang="en-US" altLang="ko-KR" dirty="0" smtClean="0"/>
              <a:t>Spec.</a:t>
            </a:r>
            <a:r>
              <a:rPr lang="ko-KR" altLang="en-US" dirty="0" smtClean="0"/>
              <a:t>은 정밀도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회수율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열효율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인장강도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내충격성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작동전압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응답시간 등 기술적 성능판단 기준이 되는 것을 의미하며 분야별 개발내용에 적정하게 항목에 따라 구체적으로 수치화하여 제시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3864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81757" indent="-181757"/>
            <a:r>
              <a:rPr lang="ko-KR" altLang="en-US" b="1" dirty="0" smtClean="0">
                <a:solidFill>
                  <a:srgbClr val="0000FF"/>
                </a:solidFill>
              </a:rPr>
              <a:t>최종결과물</a:t>
            </a:r>
            <a:r>
              <a:rPr lang="en-US" altLang="ko-KR" b="1" dirty="0" smtClean="0">
                <a:solidFill>
                  <a:srgbClr val="0000FF"/>
                </a:solidFill>
              </a:rPr>
              <a:t>:</a:t>
            </a:r>
          </a:p>
          <a:p>
            <a:pPr marL="181757" indent="-181757">
              <a:buFontTx/>
              <a:buChar char="•"/>
            </a:pPr>
            <a:r>
              <a:rPr lang="ko-KR" altLang="en-US" dirty="0" smtClean="0"/>
              <a:t>개발하고자 하는 최종결과물을 명확하고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구체적으로 제시 </a:t>
            </a:r>
            <a:endParaRPr lang="en-US" altLang="ko-KR" dirty="0" smtClean="0"/>
          </a:p>
          <a:p>
            <a:pPr marL="181757" indent="-181757">
              <a:buFontTx/>
              <a:buChar char="•"/>
            </a:pPr>
            <a:r>
              <a:rPr lang="ko-KR" altLang="en-US" dirty="0" smtClean="0"/>
              <a:t>가능하면 그림으로 전체구성도에서 본과제의 연구분야를 제시</a:t>
            </a:r>
            <a:endParaRPr lang="en-US" altLang="ko-KR" dirty="0" smtClean="0"/>
          </a:p>
          <a:p>
            <a:pPr marL="181757" indent="-181757">
              <a:buFontTx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/>
              <a:t>본 페이지만 보면 본 과제에서 무엇을 하고자 하는지 알 수 있도록 제시</a:t>
            </a:r>
            <a:endParaRPr lang="en-US" altLang="ko-KR" dirty="0" smtClean="0"/>
          </a:p>
          <a:p>
            <a:pPr marL="181757" indent="-181757">
              <a:buFontTx/>
              <a:buChar char="•"/>
            </a:pPr>
            <a:r>
              <a:rPr lang="en-US" altLang="ko-KR" dirty="0" smtClean="0"/>
              <a:t>WHAT</a:t>
            </a:r>
            <a:r>
              <a:rPr lang="ko-KR" altLang="en-US" dirty="0" smtClean="0"/>
              <a:t>을 구체적으로 표시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5933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82524" indent="-182524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44768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82524" indent="-182524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87016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82524" indent="-182524"/>
            <a:r>
              <a:rPr lang="ko-KR" altLang="en-US" b="1" dirty="0" smtClean="0">
                <a:solidFill>
                  <a:srgbClr val="0000FF"/>
                </a:solidFill>
              </a:rPr>
              <a:t>최종결과물</a:t>
            </a:r>
            <a:r>
              <a:rPr lang="en-US" altLang="ko-KR" b="1" dirty="0" smtClean="0">
                <a:solidFill>
                  <a:srgbClr val="0000FF"/>
                </a:solidFill>
              </a:rPr>
              <a:t>:</a:t>
            </a:r>
          </a:p>
          <a:p>
            <a:pPr marL="182524" indent="-182524">
              <a:buFontTx/>
              <a:buChar char="•"/>
            </a:pPr>
            <a:r>
              <a:rPr lang="ko-KR" altLang="en-US" dirty="0" smtClean="0"/>
              <a:t>개발하고자 하는 최종결과물을 명확하고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구체적으로 제시 </a:t>
            </a:r>
            <a:endParaRPr lang="en-US" altLang="ko-KR" dirty="0" smtClean="0"/>
          </a:p>
          <a:p>
            <a:pPr marL="182524" indent="-182524">
              <a:buFontTx/>
              <a:buChar char="•"/>
            </a:pPr>
            <a:r>
              <a:rPr lang="ko-KR" altLang="en-US" dirty="0" smtClean="0"/>
              <a:t>가능하면 그림으로 전체구성도에서 본과제의 연구분야를 제시</a:t>
            </a:r>
            <a:endParaRPr lang="en-US" altLang="ko-KR" dirty="0" smtClean="0"/>
          </a:p>
          <a:p>
            <a:pPr marL="182524" indent="-182524">
              <a:buFontTx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/>
              <a:t>본 페이지만 보면 본 과제에서 무엇을 하고자 하는지 알 수 있도록 제시</a:t>
            </a:r>
            <a:endParaRPr lang="en-US" altLang="ko-KR" dirty="0" smtClean="0"/>
          </a:p>
          <a:p>
            <a:pPr marL="182524" indent="-182524">
              <a:buFontTx/>
              <a:buChar char="•"/>
            </a:pPr>
            <a:r>
              <a:rPr lang="en-US" altLang="ko-KR" dirty="0" smtClean="0"/>
              <a:t>WHAT</a:t>
            </a:r>
            <a:r>
              <a:rPr lang="ko-KR" altLang="en-US" dirty="0" smtClean="0"/>
              <a:t>을 구체적으로 표시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58688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65184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0C4FE2F9-B4A4-42AC-82FD-284DFBF991D2}" type="slidenum">
              <a:rPr lang="ko-KR" altLang="en-US"/>
              <a:pPr lvl="0">
                <a:defRPr lang="ko-KR" altLang="en-US"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49560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4FE2F9-B4A4-42AC-82FD-284DFBF991D2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193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527669"/>
            <a:ext cx="7772400" cy="1829761"/>
          </a:xfrm>
        </p:spPr>
        <p:txBody>
          <a:bodyPr vert="horz" anchor="t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ct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 anchor="t"/>
          <a:lstStyle>
            <a:lvl1pPr marL="0" marR="64008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dirty="0" smtClean="0"/>
              <a:t>마스터 부제목 스타일 편집</a:t>
            </a:r>
            <a:endParaRPr kumimoji="0" 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-3765" y="4945912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7"/>
          <p:cNvGrpSpPr>
            <a:grpSpLocks/>
          </p:cNvGrpSpPr>
          <p:nvPr userDrawn="1"/>
        </p:nvGrpSpPr>
        <p:grpSpPr bwMode="auto">
          <a:xfrm>
            <a:off x="228600" y="2143116"/>
            <a:ext cx="8610600" cy="201613"/>
            <a:chOff x="144" y="1680"/>
            <a:chExt cx="5424" cy="144"/>
          </a:xfrm>
        </p:grpSpPr>
        <p:sp>
          <p:nvSpPr>
            <p:cNvPr id="1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</p:grpSp>
      <p:pic>
        <p:nvPicPr>
          <p:cNvPr id="19" name="Picture 83" descr="s-09-copy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07" y="6392886"/>
            <a:ext cx="180022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4214810" y="6421461"/>
            <a:ext cx="785818" cy="365125"/>
          </a:xfrm>
          <a:prstGeom prst="rect">
            <a:avLst/>
          </a:prstGeom>
        </p:spPr>
        <p:txBody>
          <a:bodyPr vert="horz" anchor="ctr" anchorCtr="0"/>
          <a:lstStyle>
            <a:lvl1pPr marL="0" algn="ctr" defTabSz="914400" rtl="0" eaLnBrk="1" latinLnBrk="0" hangingPunct="1">
              <a:defRPr kumimoji="0" lang="ko-KR" alt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r>
              <a:rPr lang="en-US" altLang="ko-KR" smtClean="0"/>
              <a:t>-</a:t>
            </a:r>
            <a:fld id="{7CD7E86B-A3EB-4996-80E7-909A09C32913}" type="slidenum">
              <a:rPr lang="en-US" altLang="ko-KR" smtClean="0"/>
              <a:pPr/>
              <a:t>‹#›</a:t>
            </a:fld>
            <a:r>
              <a:rPr lang="en-US" altLang="ko-KR" smtClean="0"/>
              <a:t>-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SzPct val="50000"/>
              <a:defRPr/>
            </a:lvl2pPr>
            <a:extLst/>
          </a:lstStyle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4214810" y="6421461"/>
            <a:ext cx="785818" cy="365125"/>
          </a:xfrm>
          <a:prstGeom prst="rect">
            <a:avLst/>
          </a:prstGeom>
        </p:spPr>
        <p:txBody>
          <a:bodyPr vert="horz" anchor="ctr" anchorCtr="0"/>
          <a:lstStyle>
            <a:lvl1pPr marL="0" algn="ctr" defTabSz="914400" rtl="0" eaLnBrk="1" latinLnBrk="0" hangingPunct="1">
              <a:defRPr kumimoji="0" lang="ko-KR" alt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r>
              <a:rPr lang="en-US" altLang="ko-KR" smtClean="0"/>
              <a:t>-</a:t>
            </a:r>
            <a:fld id="{7CD7E86B-A3EB-4996-80E7-909A09C32913}" type="slidenum">
              <a:rPr lang="en-US" altLang="ko-KR" smtClean="0"/>
              <a:pPr/>
              <a:t>‹#›</a:t>
            </a:fld>
            <a:r>
              <a:rPr lang="en-US" altLang="ko-KR" smtClean="0"/>
              <a:t>-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214810" y="6392886"/>
            <a:ext cx="642942" cy="365125"/>
          </a:xfrm>
          <a:prstGeom prst="rect">
            <a:avLst/>
          </a:prstGeom>
        </p:spPr>
        <p:txBody>
          <a:bodyPr/>
          <a:lstStyle/>
          <a:p>
            <a:fld id="{F5CFA3F9-9F48-4E46-AADF-BCD6088FD8E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214810" y="6392886"/>
            <a:ext cx="642942" cy="365125"/>
          </a:xfrm>
          <a:prstGeom prst="rect">
            <a:avLst/>
          </a:prstGeom>
        </p:spPr>
        <p:txBody>
          <a:bodyPr/>
          <a:lstStyle/>
          <a:p>
            <a:fld id="{F5CFA3F9-9F48-4E46-AADF-BCD6088FD8E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4214810" y="6392886"/>
            <a:ext cx="642942" cy="365125"/>
          </a:xfrm>
          <a:prstGeom prst="rect">
            <a:avLst/>
          </a:prstGeom>
        </p:spPr>
        <p:txBody>
          <a:bodyPr/>
          <a:lstStyle/>
          <a:p>
            <a:fld id="{F5CFA3F9-9F48-4E46-AADF-BCD6088FD8E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214810" y="6392886"/>
            <a:ext cx="642942" cy="365125"/>
          </a:xfrm>
          <a:prstGeom prst="rect">
            <a:avLst/>
          </a:prstGeom>
        </p:spPr>
        <p:txBody>
          <a:bodyPr/>
          <a:lstStyle/>
          <a:p>
            <a:fld id="{F5CFA3F9-9F48-4E46-AADF-BCD6088FD8E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214810" y="6392886"/>
            <a:ext cx="642942" cy="365125"/>
          </a:xfrm>
          <a:prstGeom prst="rect">
            <a:avLst/>
          </a:prstGeom>
        </p:spPr>
        <p:txBody>
          <a:bodyPr/>
          <a:lstStyle/>
          <a:p>
            <a:fld id="{F5CFA3F9-9F48-4E46-AADF-BCD6088FD8E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214810" y="6392886"/>
            <a:ext cx="64294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CFA3F9-9F48-4E46-AADF-BCD6088FD8E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214810" y="6392886"/>
            <a:ext cx="642942" cy="365125"/>
          </a:xfrm>
          <a:prstGeom prst="rect">
            <a:avLst/>
          </a:prstGeom>
        </p:spPr>
        <p:txBody>
          <a:bodyPr/>
          <a:lstStyle/>
          <a:p>
            <a:fld id="{F5CFA3F9-9F48-4E46-AADF-BCD6088FD8E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214810" y="6392886"/>
            <a:ext cx="642942" cy="365125"/>
          </a:xfrm>
          <a:prstGeom prst="rect">
            <a:avLst/>
          </a:prstGeom>
        </p:spPr>
        <p:txBody>
          <a:bodyPr/>
          <a:lstStyle/>
          <a:p>
            <a:fld id="{F5CFA3F9-9F48-4E46-AADF-BCD6088FD8E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자유형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dirty="0" smtClean="0"/>
              <a:t>둘째 수준</a:t>
            </a:r>
          </a:p>
          <a:p>
            <a:pPr lvl="2" eaLnBrk="1" latinLnBrk="0" hangingPunct="1"/>
            <a:r>
              <a:rPr kumimoji="0" lang="ko-KR" altLang="en-US" dirty="0" smtClean="0"/>
              <a:t>셋째 수준</a:t>
            </a:r>
          </a:p>
          <a:p>
            <a:pPr lvl="3" eaLnBrk="1" latinLnBrk="0" hangingPunct="1"/>
            <a:r>
              <a:rPr kumimoji="0" lang="ko-KR" altLang="en-US" dirty="0" smtClean="0"/>
              <a:t>넷째 수준</a:t>
            </a:r>
          </a:p>
          <a:p>
            <a:pPr lvl="4" eaLnBrk="1" latinLnBrk="0" hangingPunct="1"/>
            <a:r>
              <a:rPr kumimoji="0"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17" name="Rectangle 8"/>
          <p:cNvSpPr>
            <a:spLocks noChangeArrowheads="1"/>
          </p:cNvSpPr>
          <p:nvPr userDrawn="1"/>
        </p:nvSpPr>
        <p:spPr bwMode="gray">
          <a:xfrm>
            <a:off x="463812" y="1071546"/>
            <a:ext cx="8226425" cy="31750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endParaRPr lang="ko-KR" altLang="ko-KR" sz="2400" b="0">
              <a:latin typeface="Tahoma" pitchFamily="34" charset="0"/>
              <a:ea typeface="굴림" pitchFamily="50" charset="-127"/>
            </a:endParaRPr>
          </a:p>
        </p:txBody>
      </p:sp>
      <p:pic>
        <p:nvPicPr>
          <p:cNvPr id="20" name="Picture 83" descr="s-09-copy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0007" y="6392886"/>
            <a:ext cx="180022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4214810" y="6421461"/>
            <a:ext cx="785818" cy="365125"/>
          </a:xfrm>
          <a:prstGeom prst="rect">
            <a:avLst/>
          </a:prstGeom>
        </p:spPr>
        <p:txBody>
          <a:bodyPr vert="horz" anchor="ctr" anchorCtr="0"/>
          <a:lstStyle>
            <a:lvl1pPr marL="0" algn="ctr" defTabSz="914400" rtl="0" eaLnBrk="1" latinLnBrk="0" hangingPunct="1">
              <a:defRPr kumimoji="0" lang="ko-KR" alt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r>
              <a:rPr lang="en-US" altLang="ko-KR" smtClean="0"/>
              <a:t>-</a:t>
            </a:r>
            <a:fld id="{7CD7E86B-A3EB-4996-80E7-909A09C32913}" type="slidenum">
              <a:rPr lang="en-US" altLang="ko-KR" smtClean="0"/>
              <a:pPr/>
              <a:t>‹#›</a:t>
            </a:fld>
            <a:r>
              <a:rPr lang="en-US" altLang="ko-KR" smtClean="0"/>
              <a:t>-</a:t>
            </a:r>
            <a:endParaRPr lang="en-US" dirty="0"/>
          </a:p>
        </p:txBody>
      </p:sp>
      <p:sp>
        <p:nvSpPr>
          <p:cNvPr id="16" name="Rectangle 8"/>
          <p:cNvSpPr>
            <a:spLocks noChangeArrowheads="1"/>
          </p:cNvSpPr>
          <p:nvPr userDrawn="1"/>
        </p:nvSpPr>
        <p:spPr bwMode="gray">
          <a:xfrm flipV="1">
            <a:off x="2000232" y="6247785"/>
            <a:ext cx="6695193" cy="45719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/>
              </a:gs>
            </a:gsLst>
            <a:lin ang="10800000" scaled="0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endParaRPr lang="ko-KR" altLang="ko-KR" sz="2400" b="0">
              <a:latin typeface="Tahoma" pitchFamily="34" charset="0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1" hangingPunct="1">
        <a:spcBef>
          <a:spcPct val="0"/>
        </a:spcBef>
        <a:buNone/>
        <a:defRPr kumimoji="0" sz="36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80000"/>
        <a:buFont typeface="Wingdings 3"/>
        <a:buChar char=""/>
        <a:defRPr kumimoji="0" sz="2700" b="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SzPct val="80000"/>
        <a:buFont typeface="Wingdings" pitchFamily="2" charset="2"/>
        <a:buChar char="l"/>
        <a:defRPr kumimoji="0" sz="2300" b="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50000"/>
        <a:buFont typeface="Wingdings" pitchFamily="2" charset="2"/>
        <a:buChar char="l"/>
        <a:defRPr kumimoji="0" sz="2100" b="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SzPct val="50000"/>
        <a:buFont typeface="Wingdings" pitchFamily="2" charset="2"/>
        <a:buChar char="l"/>
        <a:defRPr kumimoji="0" sz="1900" b="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SzPct val="80000"/>
        <a:buFont typeface="Wingdings 2"/>
        <a:buChar char=""/>
        <a:defRPr kumimoji="0" sz="1800" b="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14282" y="1340768"/>
            <a:ext cx="8572560" cy="802348"/>
          </a:xfrm>
        </p:spPr>
        <p:txBody>
          <a:bodyPr>
            <a:normAutofit/>
          </a:bodyPr>
          <a:lstStyle/>
          <a:p>
            <a:r>
              <a:rPr lang="en-US" altLang="ko-KR" sz="4000" i="1" dirty="0" smtClean="0">
                <a:solidFill>
                  <a:srgbClr val="0C10A6"/>
                </a:solidFill>
              </a:rPr>
              <a:t>[</a:t>
            </a:r>
            <a:r>
              <a:rPr lang="ko-KR" altLang="en-US" sz="4000" i="1" dirty="0" smtClean="0">
                <a:solidFill>
                  <a:srgbClr val="0C10A6"/>
                </a:solidFill>
              </a:rPr>
              <a:t>과 제 명</a:t>
            </a:r>
            <a:r>
              <a:rPr lang="en-US" altLang="ko-KR" sz="4000" i="1" dirty="0" smtClean="0">
                <a:solidFill>
                  <a:srgbClr val="0C10A6"/>
                </a:solidFill>
              </a:rPr>
              <a:t>]</a:t>
            </a:r>
            <a:endParaRPr lang="ko-KR" altLang="en-US" sz="4000" i="1" dirty="0">
              <a:solidFill>
                <a:srgbClr val="0C10A6"/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03648" y="2636912"/>
            <a:ext cx="6643734" cy="2786082"/>
          </a:xfrm>
        </p:spPr>
        <p:txBody>
          <a:bodyPr>
            <a:normAutofit/>
          </a:bodyPr>
          <a:lstStyle/>
          <a:p>
            <a:pPr marR="0">
              <a:lnSpc>
                <a:spcPct val="90000"/>
              </a:lnSpc>
            </a:pPr>
            <a:r>
              <a:rPr lang="ko-KR" altLang="en-US" sz="2400" b="1" dirty="0" err="1" smtClean="0"/>
              <a:t>사외공모</a:t>
            </a:r>
            <a:r>
              <a:rPr lang="ko-KR" altLang="en-US" sz="2400" b="1" dirty="0" smtClean="0"/>
              <a:t> 기초연구 </a:t>
            </a:r>
            <a:r>
              <a:rPr lang="en-US" altLang="ko-KR" sz="2400" b="1" dirty="0" smtClean="0"/>
              <a:t>(</a:t>
            </a:r>
            <a:r>
              <a:rPr lang="ko-KR" altLang="en-US" sz="2400" b="1" dirty="0" err="1" smtClean="0"/>
              <a:t>개별과제</a:t>
            </a:r>
            <a:r>
              <a:rPr lang="en-US" altLang="ko-KR" sz="2400" b="1" dirty="0" smtClean="0"/>
              <a:t>)</a:t>
            </a:r>
          </a:p>
          <a:p>
            <a:pPr marR="0">
              <a:lnSpc>
                <a:spcPct val="90000"/>
              </a:lnSpc>
            </a:pPr>
            <a:r>
              <a:rPr lang="en-US" altLang="ko-KR" sz="2400" b="1" dirty="0" smtClean="0"/>
              <a:t>n</a:t>
            </a:r>
            <a:r>
              <a:rPr lang="ko-KR" altLang="en-US" sz="2400" b="1" dirty="0" smtClean="0"/>
              <a:t>차년도 </a:t>
            </a:r>
            <a:r>
              <a:rPr lang="ko-KR" altLang="en-US" sz="2400" b="1" dirty="0" err="1" smtClean="0"/>
              <a:t>최종평가</a:t>
            </a:r>
            <a:r>
              <a:rPr lang="en-US" altLang="ko-KR" sz="2400" b="1" dirty="0" smtClean="0"/>
              <a:t>(2021.00.00)</a:t>
            </a:r>
          </a:p>
          <a:p>
            <a:pPr marR="0" algn="l">
              <a:lnSpc>
                <a:spcPct val="90000"/>
              </a:lnSpc>
            </a:pPr>
            <a:endParaRPr lang="en-US" altLang="ko-KR" sz="2400" b="1" dirty="0" smtClean="0"/>
          </a:p>
          <a:p>
            <a:pPr marR="0">
              <a:lnSpc>
                <a:spcPct val="110000"/>
              </a:lnSpc>
            </a:pPr>
            <a:r>
              <a:rPr lang="ko-KR" altLang="en-US" sz="2400" dirty="0" smtClean="0"/>
              <a:t>수행기관 </a:t>
            </a:r>
            <a:r>
              <a:rPr lang="en-US" altLang="ko-KR" sz="2400" dirty="0" smtClean="0"/>
              <a:t>:</a:t>
            </a:r>
          </a:p>
          <a:p>
            <a:pPr marR="0">
              <a:lnSpc>
                <a:spcPct val="110000"/>
              </a:lnSpc>
            </a:pPr>
            <a:r>
              <a:rPr lang="ko-KR" altLang="en-US" sz="2400" dirty="0" err="1" smtClean="0"/>
              <a:t>수행기간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:</a:t>
            </a:r>
          </a:p>
          <a:p>
            <a:pPr marR="0">
              <a:lnSpc>
                <a:spcPct val="110000"/>
              </a:lnSpc>
            </a:pPr>
            <a:r>
              <a:rPr lang="ko-KR" altLang="en-US" sz="2400" dirty="0" err="1" smtClean="0"/>
              <a:t>과제책임자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: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68087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2483768" y="1412776"/>
            <a:ext cx="4896544" cy="47525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dirty="0" smtClean="0"/>
              <a:t>연구과제 개요</a:t>
            </a:r>
            <a:endParaRPr lang="en-US" altLang="ko-KR" sz="3200" dirty="0" smtClean="0"/>
          </a:p>
          <a:p>
            <a:pPr>
              <a:lnSpc>
                <a:spcPct val="150000"/>
              </a:lnSpc>
            </a:pPr>
            <a:r>
              <a:rPr lang="ko-KR" altLang="en-US" sz="3200" dirty="0" smtClean="0"/>
              <a:t>연구과제 필요성</a:t>
            </a:r>
            <a:endParaRPr lang="en-US" altLang="ko-KR" sz="3200" dirty="0"/>
          </a:p>
          <a:p>
            <a:pPr>
              <a:lnSpc>
                <a:spcPct val="150000"/>
              </a:lnSpc>
            </a:pPr>
            <a:r>
              <a:rPr lang="ko-KR" altLang="en-US" sz="3200" dirty="0" smtClean="0"/>
              <a:t>목표달성도</a:t>
            </a:r>
            <a:endParaRPr lang="en-US" altLang="ko-KR" sz="3200" dirty="0"/>
          </a:p>
          <a:p>
            <a:pPr>
              <a:lnSpc>
                <a:spcPct val="150000"/>
              </a:lnSpc>
            </a:pPr>
            <a:r>
              <a:rPr lang="ko-KR" altLang="en-US" sz="3200" dirty="0" smtClean="0"/>
              <a:t>연구수행 노력도</a:t>
            </a:r>
            <a:endParaRPr lang="en-US" altLang="ko-KR" sz="3200" dirty="0" smtClean="0"/>
          </a:p>
          <a:p>
            <a:pPr>
              <a:lnSpc>
                <a:spcPct val="150000"/>
              </a:lnSpc>
            </a:pPr>
            <a:r>
              <a:rPr lang="ko-KR" altLang="en-US" sz="3200" dirty="0" err="1" smtClean="0"/>
              <a:t>개발수준</a:t>
            </a:r>
            <a:endParaRPr lang="en-US" altLang="ko-KR" sz="3200" dirty="0" smtClean="0"/>
          </a:p>
          <a:p>
            <a:pPr>
              <a:lnSpc>
                <a:spcPct val="150000"/>
              </a:lnSpc>
            </a:pPr>
            <a:r>
              <a:rPr lang="ko-KR" altLang="en-US" sz="3200" dirty="0" err="1" smtClean="0"/>
              <a:t>결과활용도</a:t>
            </a:r>
            <a:endParaRPr lang="en-US" altLang="ko-KR" sz="32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 </a:t>
            </a:r>
            <a:r>
              <a:rPr lang="en-US" altLang="ko-KR" dirty="0" smtClean="0"/>
              <a:t> </a:t>
            </a:r>
            <a:r>
              <a:rPr lang="ko-KR" altLang="en-US" dirty="0" smtClean="0"/>
              <a:t>차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연구과제 개요</a:t>
            </a:r>
            <a:endParaRPr lang="ko-KR" altLang="en-US" dirty="0"/>
          </a:p>
        </p:txBody>
      </p:sp>
      <p:grpSp>
        <p:nvGrpSpPr>
          <p:cNvPr id="16" name="그룹 15"/>
          <p:cNvGrpSpPr/>
          <p:nvPr/>
        </p:nvGrpSpPr>
        <p:grpSpPr>
          <a:xfrm>
            <a:off x="351656" y="3933056"/>
            <a:ext cx="8435280" cy="2741570"/>
            <a:chOff x="323468" y="3076321"/>
            <a:chExt cx="9361040" cy="2741570"/>
          </a:xfrm>
        </p:grpSpPr>
        <p:sp>
          <p:nvSpPr>
            <p:cNvPr id="17" name="내용 개체 틀 2"/>
            <p:cNvSpPr txBox="1">
              <a:spLocks/>
            </p:cNvSpPr>
            <p:nvPr/>
          </p:nvSpPr>
          <p:spPr>
            <a:xfrm>
              <a:off x="359980" y="3597160"/>
              <a:ext cx="9296400" cy="1512168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177800" marR="0" lvl="1" indent="-177800" algn="l" defTabSz="914400" rtl="0" eaLnBrk="0" fontAlgn="base" latinLnBrk="1" hangingPunct="0">
                <a:lnSpc>
                  <a:spcPts val="25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7030A0"/>
                </a:buClr>
                <a:buSzTx/>
                <a:buFont typeface="Wingdings" pitchFamily="2" charset="2"/>
                <a:buChar char="§"/>
                <a:tabLst/>
                <a:defRPr/>
              </a:pPr>
              <a:endParaRPr lang="en-US" altLang="ko-KR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8" name="AutoShape 63"/>
            <p:cNvSpPr>
              <a:spLocks noChangeArrowheads="1"/>
            </p:cNvSpPr>
            <p:nvPr/>
          </p:nvSpPr>
          <p:spPr bwMode="auto">
            <a:xfrm>
              <a:off x="323468" y="3334618"/>
              <a:ext cx="9361040" cy="2333991"/>
            </a:xfrm>
            <a:prstGeom prst="roundRect">
              <a:avLst>
                <a:gd name="adj" fmla="val 4176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2700000" scaled="1"/>
            </a:gradFill>
            <a:ln w="19050" algn="ctr">
              <a:solidFill>
                <a:srgbClr val="2185C5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200" b="0" kern="0" dirty="0">
                <a:solidFill>
                  <a:sysClr val="windowText" lastClr="000000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 bwMode="auto">
            <a:xfrm>
              <a:off x="467485" y="3102724"/>
              <a:ext cx="1512168" cy="358347"/>
            </a:xfrm>
            <a:prstGeom prst="roundRect">
              <a:avLst/>
            </a:prstGeom>
            <a:solidFill>
              <a:srgbClr val="2185C5"/>
            </a:solidFill>
            <a:ln w="19050" cap="flat" cmpd="sng" algn="ctr">
              <a:solidFill>
                <a:srgbClr val="2185C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ko-KR" altLang="en-US" sz="1100" b="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39492" y="3076321"/>
              <a:ext cx="13681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기술 개요</a:t>
              </a:r>
            </a:p>
          </p:txBody>
        </p:sp>
        <p:sp>
          <p:nvSpPr>
            <p:cNvPr id="21" name="내용 개체 틀 2"/>
            <p:cNvSpPr txBox="1">
              <a:spLocks/>
            </p:cNvSpPr>
            <p:nvPr/>
          </p:nvSpPr>
          <p:spPr>
            <a:xfrm>
              <a:off x="359980" y="3407897"/>
              <a:ext cx="9296400" cy="2409994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177800" lvl="1" indent="-177800" eaLnBrk="0" hangingPunct="0">
                <a:lnSpc>
                  <a:spcPct val="150000"/>
                </a:lnSpc>
                <a:spcBef>
                  <a:spcPct val="20000"/>
                </a:spcBef>
                <a:buClr>
                  <a:srgbClr val="7030A0"/>
                </a:buClr>
                <a:buFont typeface="Wingdings" pitchFamily="2" charset="2"/>
                <a:buChar char="v"/>
                <a:defRPr/>
              </a:pPr>
              <a:r>
                <a:rPr lang="ko-KR" altLang="en-US" sz="1600" b="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 기술 개요 </a:t>
              </a:r>
              <a:r>
                <a:rPr lang="en-US" altLang="ko-KR" sz="1600" b="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: ESS</a:t>
              </a:r>
              <a:r>
                <a:rPr lang="ko-KR" altLang="en-US" sz="1600" dirty="0">
                  <a:latin typeface="맑은 고딕" pitchFamily="50" charset="-127"/>
                </a:rPr>
                <a:t>용 각 운영시나리오별 </a:t>
              </a:r>
              <a:r>
                <a:rPr lang="ko-KR" altLang="en-US" sz="1600" dirty="0" err="1">
                  <a:latin typeface="맑은 고딕" pitchFamily="50" charset="-127"/>
                </a:rPr>
                <a:t>충방전</a:t>
              </a:r>
              <a:r>
                <a:rPr lang="ko-KR" altLang="en-US" sz="1600" dirty="0">
                  <a:latin typeface="맑은 고딕" pitchFamily="50" charset="-127"/>
                </a:rPr>
                <a:t> 패턴을 </a:t>
              </a:r>
              <a:r>
                <a:rPr lang="ko-KR" altLang="en-US" sz="1600" dirty="0" smtClean="0">
                  <a:latin typeface="맑은 고딕" pitchFamily="50" charset="-127"/>
                </a:rPr>
                <a:t>적용한 장기 수명 특성 평가를 통한</a:t>
              </a:r>
              <a:r>
                <a:rPr lang="en-US" altLang="ko-KR" sz="1600" dirty="0" smtClean="0">
                  <a:latin typeface="맑은 고딕" pitchFamily="50" charset="-127"/>
                </a:rPr>
                <a:t>, </a:t>
              </a:r>
              <a:r>
                <a:rPr lang="ko-KR" altLang="en-US" sz="1600" dirty="0" smtClean="0">
                  <a:latin typeface="맑은 고딕" pitchFamily="50" charset="-127"/>
                </a:rPr>
                <a:t>수명 </a:t>
              </a:r>
              <a:r>
                <a:rPr lang="ko-KR" altLang="en-US" sz="1600" dirty="0">
                  <a:latin typeface="맑은 고딕" pitchFamily="50" charset="-127"/>
                </a:rPr>
                <a:t>예측 모델의 검증 및 </a:t>
              </a:r>
              <a:r>
                <a:rPr lang="ko-KR" altLang="en-US" sz="1600" dirty="0" smtClean="0">
                  <a:latin typeface="맑은 고딕" pitchFamily="50" charset="-127"/>
                </a:rPr>
                <a:t>보완</a:t>
              </a:r>
              <a:endParaRPr lang="en-US" altLang="ko-KR" sz="1600" dirty="0" smtClean="0">
                <a:latin typeface="맑은 고딕" pitchFamily="50" charset="-127"/>
              </a:endParaRPr>
            </a:p>
            <a:p>
              <a:pPr marL="177800" lvl="1" indent="-177800" eaLnBrk="0" hangingPunct="0">
                <a:spcBef>
                  <a:spcPct val="20000"/>
                </a:spcBef>
                <a:buClr>
                  <a:srgbClr val="7030A0"/>
                </a:buClr>
                <a:buFont typeface="Wingdings" pitchFamily="2" charset="2"/>
                <a:buChar char="v"/>
                <a:defRPr/>
              </a:pPr>
              <a:r>
                <a:rPr lang="ko-KR" altLang="en-US" sz="1600" dirty="0" smtClean="0">
                  <a:latin typeface="맑은 고딕" pitchFamily="50" charset="-127"/>
                  <a:ea typeface="맑은 고딕" pitchFamily="50" charset="-127"/>
                </a:rPr>
                <a:t> 개발 내용 </a:t>
              </a:r>
              <a:endParaRPr lang="en-US" altLang="ko-KR" sz="16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273050">
                <a:lnSpc>
                  <a:spcPct val="150000"/>
                </a:lnSpc>
                <a:buClr>
                  <a:srgbClr val="7030A0"/>
                </a:buClr>
                <a:buFont typeface="Wingdings" pitchFamily="2" charset="2"/>
                <a:buChar char="§"/>
              </a:pPr>
              <a:r>
                <a:rPr lang="ko-KR" altLang="en-US" sz="1600" dirty="0" smtClean="0">
                  <a:latin typeface="맑은 고딕" pitchFamily="50" charset="-127"/>
                </a:rPr>
                <a:t> 실측 </a:t>
              </a:r>
              <a:r>
                <a:rPr lang="ko-KR" altLang="en-US" sz="1600" dirty="0">
                  <a:latin typeface="맑은 고딕" pitchFamily="50" charset="-127"/>
                </a:rPr>
                <a:t>데이터 기반의 보정함수 도출 및 </a:t>
              </a:r>
              <a:r>
                <a:rPr lang="ko-KR" altLang="en-US" sz="1600" dirty="0" smtClean="0">
                  <a:latin typeface="맑은 고딕" pitchFamily="50" charset="-127"/>
                </a:rPr>
                <a:t>적용</a:t>
              </a:r>
              <a:endParaRPr lang="en-US" altLang="ko-KR" sz="1600" dirty="0" smtClean="0">
                <a:latin typeface="맑은 고딕" pitchFamily="50" charset="-127"/>
              </a:endParaRPr>
            </a:p>
            <a:p>
              <a:pPr marL="273050">
                <a:lnSpc>
                  <a:spcPct val="150000"/>
                </a:lnSpc>
                <a:buClr>
                  <a:srgbClr val="7030A0"/>
                </a:buClr>
                <a:buFont typeface="Wingdings" pitchFamily="2" charset="2"/>
                <a:buChar char="§"/>
              </a:pPr>
              <a:r>
                <a:rPr lang="en-US" altLang="ko-KR" sz="1600" dirty="0" smtClean="0">
                  <a:latin typeface="맑은 고딕" pitchFamily="50" charset="-127"/>
                </a:rPr>
                <a:t> </a:t>
              </a:r>
              <a:r>
                <a:rPr lang="ko-KR" altLang="en-US" sz="1600" dirty="0">
                  <a:latin typeface="맑은 고딕" pitchFamily="50" charset="-127"/>
                </a:rPr>
                <a:t>타 상용 전지의 데이터 베이스 구축 및 </a:t>
              </a:r>
              <a:r>
                <a:rPr lang="ko-KR" altLang="en-US" sz="1600" dirty="0" smtClean="0">
                  <a:latin typeface="맑은 고딕" pitchFamily="50" charset="-127"/>
                </a:rPr>
                <a:t>적용</a:t>
              </a:r>
              <a:endParaRPr lang="en-US" altLang="ko-KR" sz="1600" dirty="0" smtClean="0">
                <a:latin typeface="맑은 고딕" pitchFamily="50" charset="-127"/>
              </a:endParaRPr>
            </a:p>
            <a:p>
              <a:pPr marL="273050">
                <a:lnSpc>
                  <a:spcPct val="150000"/>
                </a:lnSpc>
                <a:buClr>
                  <a:srgbClr val="7030A0"/>
                </a:buClr>
                <a:buFont typeface="Wingdings" pitchFamily="2" charset="2"/>
                <a:buChar char="§"/>
              </a:pPr>
              <a:r>
                <a:rPr lang="en-US" altLang="ko-KR" sz="1600" dirty="0" smtClean="0">
                  <a:latin typeface="맑은 고딕" pitchFamily="50" charset="-127"/>
                </a:rPr>
                <a:t> </a:t>
              </a:r>
              <a:r>
                <a:rPr lang="ko-KR" altLang="en-US" sz="1600" dirty="0">
                  <a:latin typeface="맑은 고딕" pitchFamily="50" charset="-127"/>
                </a:rPr>
                <a:t>이를 반영한 </a:t>
              </a:r>
              <a:r>
                <a:rPr lang="ko-KR" altLang="en-US" sz="1600" dirty="0" err="1">
                  <a:latin typeface="맑은 고딕" pitchFamily="50" charset="-127"/>
                </a:rPr>
                <a:t>고신뢰성</a:t>
              </a:r>
              <a:r>
                <a:rPr lang="ko-KR" altLang="en-US" sz="1600" dirty="0">
                  <a:latin typeface="맑은 고딕" pitchFamily="50" charset="-127"/>
                </a:rPr>
                <a:t> 예측모델 및 가속수명평가법 </a:t>
              </a:r>
              <a:r>
                <a:rPr lang="ko-KR" altLang="en-US" sz="1600" dirty="0" smtClean="0">
                  <a:latin typeface="맑은 고딕" pitchFamily="50" charset="-127"/>
                </a:rPr>
                <a:t>개발 </a:t>
              </a:r>
              <a:endParaRPr lang="en-US" altLang="ko-KR" sz="1600" kern="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2" name="AutoShape 63"/>
          <p:cNvSpPr>
            <a:spLocks noChangeArrowheads="1"/>
          </p:cNvSpPr>
          <p:nvPr/>
        </p:nvSpPr>
        <p:spPr bwMode="auto">
          <a:xfrm>
            <a:off x="351656" y="1414338"/>
            <a:ext cx="8435280" cy="2374538"/>
          </a:xfrm>
          <a:prstGeom prst="roundRect">
            <a:avLst>
              <a:gd name="adj" fmla="val 4176"/>
            </a:avLst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2700000" scaled="1"/>
          </a:gradFill>
          <a:ln w="19050" algn="ctr">
            <a:solidFill>
              <a:srgbClr val="2185C5"/>
            </a:solidFill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200" b="0" kern="0" dirty="0">
              <a:solidFill>
                <a:sysClr val="windowText" lastClr="000000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3" name="내용 개체 틀 2"/>
          <p:cNvSpPr txBox="1">
            <a:spLocks/>
          </p:cNvSpPr>
          <p:nvPr/>
        </p:nvSpPr>
        <p:spPr>
          <a:xfrm>
            <a:off x="388168" y="1538137"/>
            <a:ext cx="7640216" cy="1890863"/>
          </a:xfrm>
          <a:prstGeom prst="rect">
            <a:avLst/>
          </a:prstGeom>
        </p:spPr>
        <p:txBody>
          <a:bodyPr>
            <a:noAutofit/>
          </a:bodyPr>
          <a:lstStyle/>
          <a:p>
            <a:pPr marL="177800" lvl="1" indent="-177800" eaLnBrk="0" hangingPunct="0">
              <a:lnSpc>
                <a:spcPct val="200000"/>
              </a:lnSpc>
              <a:spcBef>
                <a:spcPct val="20000"/>
              </a:spcBef>
              <a:buClr>
                <a:srgbClr val="7030A0"/>
              </a:buClr>
              <a:buFont typeface="Wingdings" pitchFamily="2" charset="2"/>
              <a:buChar char="v"/>
              <a:defRPr/>
            </a:pP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과 제 명 </a:t>
            </a:r>
            <a:r>
              <a:rPr lang="en-US" altLang="ko-KR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latin typeface="맑은 고딕" pitchFamily="50" charset="-127"/>
              </a:rPr>
              <a:t>알고리즘 개발</a:t>
            </a:r>
            <a:endParaRPr lang="en-US" altLang="ko-KR" sz="1600" dirty="0" smtClean="0">
              <a:latin typeface="맑은 고딕" pitchFamily="50" charset="-127"/>
            </a:endParaRPr>
          </a:p>
          <a:p>
            <a:pPr marL="177800" lvl="1" indent="-177800" eaLnBrk="0" hangingPunct="0">
              <a:lnSpc>
                <a:spcPct val="200000"/>
              </a:lnSpc>
              <a:spcBef>
                <a:spcPct val="20000"/>
              </a:spcBef>
              <a:buClr>
                <a:srgbClr val="7030A0"/>
              </a:buClr>
              <a:buFont typeface="Wingdings" pitchFamily="2" charset="2"/>
              <a:buChar char="v"/>
              <a:defRPr/>
            </a:pP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0" dirty="0" smtClean="0">
                <a:latin typeface="맑은 고딕" pitchFamily="50" charset="-127"/>
                <a:ea typeface="맑은 고딕" pitchFamily="50" charset="-127"/>
              </a:rPr>
              <a:t>과제기간 </a:t>
            </a:r>
            <a:r>
              <a:rPr lang="en-US" altLang="ko-KR" sz="1600" b="0" dirty="0" smtClean="0">
                <a:latin typeface="맑은 고딕" pitchFamily="50" charset="-127"/>
                <a:ea typeface="맑은 고딕" pitchFamily="50" charset="-127"/>
              </a:rPr>
              <a:t>: ’19.05.01 ~ ‘22.4.30 (</a:t>
            </a:r>
            <a:r>
              <a:rPr lang="ko-KR" altLang="en-US" sz="1600" b="0" dirty="0" smtClean="0"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36</a:t>
            </a:r>
            <a:r>
              <a:rPr lang="ko-KR" altLang="en-US" sz="1600" b="0" dirty="0" smtClean="0">
                <a:latin typeface="맑은 고딕" pitchFamily="50" charset="-127"/>
                <a:ea typeface="맑은 고딕" pitchFamily="50" charset="-127"/>
              </a:rPr>
              <a:t>개월</a:t>
            </a:r>
            <a:r>
              <a:rPr lang="en-US" altLang="ko-KR" sz="1600" b="0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[2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차년도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: ’20.5 ~ ’21.4 (12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개월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)]</a:t>
            </a:r>
          </a:p>
          <a:p>
            <a:pPr marL="177800" marR="0" lvl="1" indent="-177800" algn="l" defTabSz="914400" rtl="0" eaLnBrk="0" fontAlgn="base" latinLnBrk="1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Clr>
                <a:srgbClr val="7030A0"/>
              </a:buClr>
              <a:buSzTx/>
              <a:buFont typeface="Wingdings" pitchFamily="2" charset="2"/>
              <a:buChar char="v"/>
              <a:tabLst/>
              <a:defRPr/>
            </a:pP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총연구비</a:t>
            </a: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1.8</a:t>
            </a: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억 </a:t>
            </a:r>
            <a:r>
              <a:rPr lang="en-US" altLang="ko-KR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현금</a:t>
            </a:r>
            <a:r>
              <a:rPr lang="en-US" altLang="ko-KR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1.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현물</a:t>
            </a:r>
            <a:r>
              <a:rPr lang="en-US" altLang="ko-KR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0.3</a:t>
            </a: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), 0.6</a:t>
            </a: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177800" marR="0" lvl="1" indent="-177800" algn="l" defTabSz="914400" rtl="0" eaLnBrk="0" fontAlgn="base" latinLnBrk="1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Clr>
                <a:srgbClr val="7030A0"/>
              </a:buClr>
              <a:buSzTx/>
              <a:buFont typeface="Wingdings" pitchFamily="2" charset="2"/>
              <a:buChar char="v"/>
              <a:tabLst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책 임 자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OO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대학교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OOO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교수</a:t>
            </a:r>
            <a:endParaRPr lang="en-US" altLang="ko-KR" sz="16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모서리가 둥근 직사각형 23"/>
          <p:cNvSpPr/>
          <p:nvPr/>
        </p:nvSpPr>
        <p:spPr bwMode="auto">
          <a:xfrm>
            <a:off x="495672" y="1198314"/>
            <a:ext cx="1512168" cy="381000"/>
          </a:xfrm>
          <a:prstGeom prst="roundRect">
            <a:avLst/>
          </a:prstGeom>
          <a:solidFill>
            <a:srgbClr val="2185C5"/>
          </a:solidFill>
          <a:ln w="19050" cap="flat" cmpd="sng" algn="ctr">
            <a:solidFill>
              <a:srgbClr val="2185C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100" b="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67680" y="1180986"/>
            <a:ext cx="1368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과제 개요</a:t>
            </a:r>
          </a:p>
        </p:txBody>
      </p:sp>
    </p:spTree>
    <p:extLst>
      <p:ext uri="{BB962C8B-B14F-4D97-AF65-F5344CB8AC3E}">
        <p14:creationId xmlns:p14="http://schemas.microsoft.com/office/powerpoint/2010/main" val="26977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연구과제 필요성</a:t>
            </a:r>
            <a:endParaRPr lang="ko-KR" altLang="en-US" dirty="0"/>
          </a:p>
        </p:txBody>
      </p:sp>
      <p:grpSp>
        <p:nvGrpSpPr>
          <p:cNvPr id="115" name="그룹 78"/>
          <p:cNvGrpSpPr>
            <a:grpSpLocks/>
          </p:cNvGrpSpPr>
          <p:nvPr/>
        </p:nvGrpSpPr>
        <p:grpSpPr bwMode="auto">
          <a:xfrm>
            <a:off x="467544" y="1605149"/>
            <a:ext cx="3730869" cy="1129812"/>
            <a:chOff x="26689" y="2660108"/>
            <a:chExt cx="2951163" cy="1495955"/>
          </a:xfrm>
        </p:grpSpPr>
        <p:sp>
          <p:nvSpPr>
            <p:cNvPr id="116" name="모서리가 둥근 직사각형 115"/>
            <p:cNvSpPr/>
            <p:nvPr/>
          </p:nvSpPr>
          <p:spPr>
            <a:xfrm>
              <a:off x="26689" y="2861897"/>
              <a:ext cx="2951163" cy="1294166"/>
            </a:xfrm>
            <a:prstGeom prst="roundRect">
              <a:avLst>
                <a:gd name="adj" fmla="val 7442"/>
              </a:avLst>
            </a:prstGeom>
            <a:gradFill rotWithShape="1">
              <a:gsLst>
                <a:gs pos="0">
                  <a:srgbClr val="FFFFFF">
                    <a:tint val="50000"/>
                    <a:satMod val="300000"/>
                  </a:srgbClr>
                </a:gs>
                <a:gs pos="35000">
                  <a:srgbClr val="FFFFFF">
                    <a:tint val="37000"/>
                    <a:satMod val="300000"/>
                  </a:srgbClr>
                </a:gs>
                <a:gs pos="100000">
                  <a:srgbClr val="FFFFFF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FFFFFF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1292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18" name="모서리가 둥근 직사각형 117"/>
            <p:cNvSpPr/>
            <p:nvPr/>
          </p:nvSpPr>
          <p:spPr bwMode="auto">
            <a:xfrm>
              <a:off x="182013" y="2660108"/>
              <a:ext cx="2560533" cy="362833"/>
            </a:xfrm>
            <a:prstGeom prst="roundRect">
              <a:avLst/>
            </a:prstGeom>
            <a:solidFill>
              <a:srgbClr val="FFFFFF"/>
            </a:solidFill>
            <a:ln w="9525" cap="flat" cmpd="sng" algn="ctr">
              <a:solidFill>
                <a:srgbClr val="FFFFFF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292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ESS </a:t>
              </a:r>
              <a:r>
                <a:rPr kumimoji="1" lang="ko-KR" altLang="en-US" sz="1292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도입을 통한 활용 방안 </a:t>
              </a:r>
              <a:endParaRPr kumimoji="1" lang="en-US" altLang="ko-KR" sz="1292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sp>
        <p:nvSpPr>
          <p:cNvPr id="119" name="모서리가 둥근 직사각형 118"/>
          <p:cNvSpPr/>
          <p:nvPr/>
        </p:nvSpPr>
        <p:spPr bwMode="auto">
          <a:xfrm>
            <a:off x="474871" y="3275687"/>
            <a:ext cx="3656135" cy="2303585"/>
          </a:xfrm>
          <a:prstGeom prst="roundRect">
            <a:avLst>
              <a:gd name="adj" fmla="val 7442"/>
            </a:avLst>
          </a:prstGeom>
          <a:gradFill rotWithShape="1">
            <a:gsLst>
              <a:gs pos="0">
                <a:srgbClr val="FFFFFF">
                  <a:tint val="50000"/>
                  <a:satMod val="300000"/>
                </a:srgbClr>
              </a:gs>
              <a:gs pos="35000">
                <a:srgbClr val="FFFFFF">
                  <a:tint val="37000"/>
                  <a:satMod val="300000"/>
                </a:srgbClr>
              </a:gs>
              <a:gs pos="100000">
                <a:srgbClr val="FFFFFF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292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20" name="모서리가 둥근 직사각형 119"/>
          <p:cNvSpPr/>
          <p:nvPr/>
        </p:nvSpPr>
        <p:spPr bwMode="auto">
          <a:xfrm>
            <a:off x="665371" y="3052950"/>
            <a:ext cx="3175489" cy="325315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92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ESS</a:t>
            </a:r>
            <a:r>
              <a:rPr kumimoji="1" lang="ko-KR" altLang="en-US" sz="1292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의 개선된 운영 방식 도출</a:t>
            </a:r>
            <a:endParaRPr kumimoji="1" lang="en-US" altLang="ko-KR" sz="1292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pic>
        <p:nvPicPr>
          <p:cNvPr id="121" name="_x204993392" descr="EMB00000eac65e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624" y="4115354"/>
            <a:ext cx="3534508" cy="1327638"/>
          </a:xfrm>
          <a:prstGeom prst="rect">
            <a:avLst/>
          </a:prstGeom>
          <a:gradFill rotWithShape="1">
            <a:gsLst>
              <a:gs pos="0">
                <a:srgbClr val="FFFFFF">
                  <a:tint val="50000"/>
                  <a:satMod val="300000"/>
                </a:srgbClr>
              </a:gs>
              <a:gs pos="35000">
                <a:srgbClr val="FFFFFF">
                  <a:tint val="37000"/>
                  <a:satMod val="300000"/>
                </a:srgbClr>
              </a:gs>
              <a:gs pos="100000">
                <a:srgbClr val="FFFFFF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pic>
      <p:sp>
        <p:nvSpPr>
          <p:cNvPr id="125" name="모서리가 둥근 직사각형 124"/>
          <p:cNvSpPr/>
          <p:nvPr/>
        </p:nvSpPr>
        <p:spPr bwMode="auto">
          <a:xfrm>
            <a:off x="4450458" y="3343096"/>
            <a:ext cx="4258407" cy="2236177"/>
          </a:xfrm>
          <a:prstGeom prst="roundRect">
            <a:avLst>
              <a:gd name="adj" fmla="val 7442"/>
            </a:avLst>
          </a:prstGeom>
          <a:gradFill rotWithShape="1">
            <a:gsLst>
              <a:gs pos="0">
                <a:srgbClr val="FFFFFF">
                  <a:tint val="50000"/>
                  <a:satMod val="300000"/>
                </a:srgbClr>
              </a:gs>
              <a:gs pos="35000">
                <a:srgbClr val="FFFFFF">
                  <a:tint val="37000"/>
                  <a:satMod val="300000"/>
                </a:srgbClr>
              </a:gs>
              <a:gs pos="100000">
                <a:srgbClr val="FFFFFF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292" b="1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26" name="모서리가 둥근 직사각형 125"/>
          <p:cNvSpPr/>
          <p:nvPr/>
        </p:nvSpPr>
        <p:spPr bwMode="auto">
          <a:xfrm>
            <a:off x="4840992" y="3052950"/>
            <a:ext cx="3500804" cy="325315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92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ESS</a:t>
            </a:r>
            <a:r>
              <a:rPr kumimoji="1" lang="ko-KR" altLang="en-US" sz="1292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용 리튬이차전지 예측 모델 개발</a:t>
            </a:r>
            <a:endParaRPr kumimoji="1" lang="en-US" altLang="ko-KR" sz="1292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pic>
        <p:nvPicPr>
          <p:cNvPr id="127" name="_x204991632" descr="EMB00000eac65e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10540" y="4182761"/>
            <a:ext cx="3914043" cy="1263162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</p:pic>
      <p:sp>
        <p:nvSpPr>
          <p:cNvPr id="128" name="아래쪽 화살표 127"/>
          <p:cNvSpPr/>
          <p:nvPr/>
        </p:nvSpPr>
        <p:spPr bwMode="auto">
          <a:xfrm rot="10800000">
            <a:off x="6141057" y="2813357"/>
            <a:ext cx="797627" cy="146653"/>
          </a:xfrm>
          <a:prstGeom prst="downArrow">
            <a:avLst/>
          </a:prstGeom>
          <a:gradFill rotWithShape="1">
            <a:gsLst>
              <a:gs pos="0">
                <a:srgbClr val="333399">
                  <a:shade val="51000"/>
                  <a:satMod val="130000"/>
                </a:srgbClr>
              </a:gs>
              <a:gs pos="80000">
                <a:srgbClr val="333399">
                  <a:shade val="93000"/>
                  <a:satMod val="130000"/>
                </a:srgbClr>
              </a:gs>
              <a:gs pos="100000">
                <a:srgbClr val="33339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grpSp>
        <p:nvGrpSpPr>
          <p:cNvPr id="129" name="그룹 106"/>
          <p:cNvGrpSpPr>
            <a:grpSpLocks/>
          </p:cNvGrpSpPr>
          <p:nvPr/>
        </p:nvGrpSpPr>
        <p:grpSpPr bwMode="auto">
          <a:xfrm>
            <a:off x="4435805" y="1556792"/>
            <a:ext cx="4273061" cy="1178169"/>
            <a:chOff x="26243" y="2659425"/>
            <a:chExt cx="2840459" cy="1497157"/>
          </a:xfrm>
        </p:grpSpPr>
        <p:sp>
          <p:nvSpPr>
            <p:cNvPr id="131" name="모서리가 둥근 직사각형 130"/>
            <p:cNvSpPr/>
            <p:nvPr/>
          </p:nvSpPr>
          <p:spPr>
            <a:xfrm>
              <a:off x="26243" y="2860536"/>
              <a:ext cx="2840459" cy="1296046"/>
            </a:xfrm>
            <a:prstGeom prst="roundRect">
              <a:avLst>
                <a:gd name="adj" fmla="val 7442"/>
              </a:avLst>
            </a:prstGeom>
            <a:gradFill rotWithShape="1">
              <a:gsLst>
                <a:gs pos="0">
                  <a:srgbClr val="333399">
                    <a:tint val="50000"/>
                    <a:satMod val="300000"/>
                  </a:srgbClr>
                </a:gs>
                <a:gs pos="35000">
                  <a:srgbClr val="333399">
                    <a:tint val="37000"/>
                    <a:satMod val="300000"/>
                  </a:srgbClr>
                </a:gs>
                <a:gs pos="100000">
                  <a:srgbClr val="333399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333399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1292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132" name="모서리가 둥근 직사각형 131"/>
            <p:cNvSpPr/>
            <p:nvPr/>
          </p:nvSpPr>
          <p:spPr bwMode="auto">
            <a:xfrm>
              <a:off x="130603" y="2659425"/>
              <a:ext cx="2657077" cy="361254"/>
            </a:xfrm>
            <a:prstGeom prst="roundRect">
              <a:avLst/>
            </a:prstGeom>
            <a:solidFill>
              <a:srgbClr val="FFFFFF"/>
            </a:solidFill>
            <a:ln w="9525" cap="flat" cmpd="sng" algn="ctr">
              <a:solidFill>
                <a:srgbClr val="333399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292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rPr>
                <a:t>ESS </a:t>
              </a:r>
              <a:r>
                <a:rPr kumimoji="1" lang="ko-KR" altLang="en-US" sz="1292" b="1" kern="0" smtClean="0">
                  <a:solidFill>
                    <a:srgbClr val="FF0000"/>
                  </a:solidFill>
                  <a:latin typeface="맑은 고딕"/>
                  <a:ea typeface="맑은 고딕"/>
                </a:rPr>
                <a:t>구동 환경에 고신뢰성 수명 예측 모델 필요</a:t>
              </a:r>
              <a:endParaRPr kumimoji="1" lang="en-US" altLang="ko-KR" sz="1292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sp>
        <p:nvSpPr>
          <p:cNvPr id="134" name="직사각형 2"/>
          <p:cNvSpPr>
            <a:spLocks noChangeArrowheads="1"/>
          </p:cNvSpPr>
          <p:nvPr/>
        </p:nvSpPr>
        <p:spPr bwMode="auto">
          <a:xfrm>
            <a:off x="624339" y="1946585"/>
            <a:ext cx="2398835" cy="688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8900" indent="-889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88900" marR="0" lvl="0" indent="-88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8900" algn="l"/>
              </a:tabLst>
              <a:defRPr/>
            </a:pPr>
            <a:r>
              <a:rPr kumimoji="1" lang="ko-KR" altLang="en-US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피크 감소</a:t>
            </a:r>
            <a:endParaRPr kumimoji="1" lang="en-US" altLang="ko-KR" sz="1292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marR="0" lvl="0" indent="-88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8900" algn="l"/>
              </a:tabLst>
              <a:defRPr/>
            </a:pPr>
            <a:r>
              <a:rPr kumimoji="1" lang="en-US" altLang="ko-KR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주파수 조정</a:t>
            </a:r>
            <a:endParaRPr kumimoji="1" lang="en-US" altLang="ko-KR" sz="1292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marR="0" lvl="0" indent="-88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8900" algn="l"/>
              </a:tabLst>
              <a:defRPr/>
            </a:pPr>
            <a:r>
              <a:rPr kumimoji="1" lang="ko-KR" altLang="en-US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신재생 출력안정화</a:t>
            </a:r>
          </a:p>
        </p:txBody>
      </p:sp>
      <p:sp>
        <p:nvSpPr>
          <p:cNvPr id="135" name="직사각형 3"/>
          <p:cNvSpPr>
            <a:spLocks noChangeArrowheads="1"/>
          </p:cNvSpPr>
          <p:nvPr/>
        </p:nvSpPr>
        <p:spPr bwMode="auto">
          <a:xfrm>
            <a:off x="4435805" y="1880642"/>
            <a:ext cx="4273062" cy="887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8900" indent="-889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88900" marR="0" lvl="0" indent="-88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8900" algn="l"/>
              </a:tabLst>
              <a:defRPr/>
            </a:pPr>
            <a:r>
              <a:rPr kumimoji="1" lang="ko-KR" altLang="en-US" sz="1292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92" b="1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리튬이차전지</a:t>
            </a:r>
            <a:r>
              <a:rPr kumimoji="1" lang="ko-KR" altLang="en-US" sz="1292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92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수명열화에 </a:t>
            </a:r>
            <a:r>
              <a:rPr kumimoji="1" lang="ko-KR" altLang="en-US" sz="1292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대한</a:t>
            </a:r>
            <a:r>
              <a:rPr kumimoji="1" lang="ko-KR" altLang="en-US" sz="1292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핵심 인자가 반영된 모델로 </a:t>
            </a:r>
            <a:r>
              <a:rPr kumimoji="1" lang="en-US" altLang="ko-KR" sz="1292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ESS</a:t>
            </a:r>
            <a:r>
              <a:rPr kumimoji="1" lang="ko-KR" altLang="en-US" sz="1292" b="1" i="0" u="none" strike="noStrike" kern="0" cap="none" spc="0" normalizeH="0" noProof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의 안정적 구동 조건 예측</a:t>
            </a:r>
            <a:endParaRPr kumimoji="1" lang="en-US" altLang="ko-KR" sz="1292" b="1" i="0" u="none" strike="noStrike" kern="0" cap="none" spc="0" normalizeH="0" noProof="0" dirty="0" smtClean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marR="0" lvl="0" indent="-88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8900" algn="l"/>
              </a:tabLst>
              <a:defRPr/>
            </a:pPr>
            <a:r>
              <a:rPr kumimoji="1" lang="en-US" altLang="ko-KR" sz="1292" b="1" kern="0" baseline="0" dirty="0">
                <a:solidFill>
                  <a:srgbClr val="FF0000"/>
                </a:solidFill>
              </a:rPr>
              <a:t> </a:t>
            </a:r>
            <a:r>
              <a:rPr kumimoji="1" lang="en-US" altLang="ko-KR" sz="1292" b="1" kern="0" baseline="0" dirty="0" smtClean="0">
                <a:solidFill>
                  <a:srgbClr val="FF0000"/>
                </a:solidFill>
              </a:rPr>
              <a:t>ESS</a:t>
            </a:r>
            <a:r>
              <a:rPr kumimoji="1" lang="ko-KR" altLang="en-US" sz="1292" b="1" kern="0" baseline="0" smtClean="0">
                <a:solidFill>
                  <a:srgbClr val="FF0000"/>
                </a:solidFill>
              </a:rPr>
              <a:t>의 안전성과 경제성 확보를 위한 기초 데이터로 활용</a:t>
            </a:r>
            <a:endParaRPr kumimoji="1" lang="ko-KR" altLang="en-US" sz="1292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6" name="직사각형 4"/>
          <p:cNvSpPr>
            <a:spLocks noChangeArrowheads="1"/>
          </p:cNvSpPr>
          <p:nvPr/>
        </p:nvSpPr>
        <p:spPr bwMode="auto">
          <a:xfrm>
            <a:off x="545208" y="3451534"/>
            <a:ext cx="3534508" cy="490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5725" indent="-85725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85725" marR="0" lvl="0" indent="-85725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8900" algn="l"/>
              </a:tabLst>
              <a:defRPr/>
            </a:pPr>
            <a:r>
              <a:rPr kumimoji="1" lang="ko-KR" altLang="en-US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실제 충방전 주파수와 구동 전압 영역에 따라 전지의 수명 특성 변화</a:t>
            </a:r>
          </a:p>
        </p:txBody>
      </p:sp>
      <p:sp>
        <p:nvSpPr>
          <p:cNvPr id="137" name="직사각형 5"/>
          <p:cNvSpPr>
            <a:spLocks noChangeArrowheads="1"/>
          </p:cNvSpPr>
          <p:nvPr/>
        </p:nvSpPr>
        <p:spPr bwMode="auto">
          <a:xfrm>
            <a:off x="4513470" y="3420762"/>
            <a:ext cx="3911112" cy="688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5725" indent="-85725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85725" marR="0" lvl="0" indent="-85725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8900" algn="l"/>
              </a:tabLst>
              <a:defRPr/>
            </a:pPr>
            <a:r>
              <a:rPr kumimoji="1" lang="ko-KR" altLang="en-US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리튬이차전지 기반의 </a:t>
            </a:r>
            <a:r>
              <a:rPr kumimoji="1" lang="en-US" altLang="ko-KR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ESS</a:t>
            </a:r>
            <a:r>
              <a:rPr kumimoji="1" lang="ko-KR" altLang="en-US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용 예측 모델 개발을 통해 전류밀도 및 온도에 따른 실제 </a:t>
            </a:r>
            <a:r>
              <a:rPr kumimoji="1" lang="en-US" altLang="ko-KR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Data</a:t>
            </a:r>
            <a:r>
              <a:rPr kumimoji="1" lang="ko-KR" altLang="en-US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kumimoji="1" lang="en-US" altLang="ko-KR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Simulation Data</a:t>
            </a:r>
            <a:r>
              <a:rPr kumimoji="1" lang="ko-KR" altLang="en-US" sz="1292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를 비교 및 분석</a:t>
            </a:r>
          </a:p>
        </p:txBody>
      </p:sp>
      <p:sp>
        <p:nvSpPr>
          <p:cNvPr id="138" name="아래쪽 화살표 137"/>
          <p:cNvSpPr/>
          <p:nvPr/>
        </p:nvSpPr>
        <p:spPr bwMode="auto">
          <a:xfrm>
            <a:off x="2004297" y="2813357"/>
            <a:ext cx="797627" cy="146653"/>
          </a:xfrm>
          <a:prstGeom prst="downArrow">
            <a:avLst/>
          </a:prstGeom>
          <a:gradFill rotWithShape="1">
            <a:gsLst>
              <a:gs pos="0">
                <a:srgbClr val="FFFFFF">
                  <a:shade val="51000"/>
                  <a:satMod val="130000"/>
                </a:srgbClr>
              </a:gs>
              <a:gs pos="80000">
                <a:srgbClr val="FFFFFF">
                  <a:shade val="93000"/>
                  <a:satMod val="130000"/>
                </a:srgbClr>
              </a:gs>
              <a:gs pos="100000">
                <a:srgbClr val="FFFFF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39" name="아래쪽 화살표 138"/>
          <p:cNvSpPr/>
          <p:nvPr/>
        </p:nvSpPr>
        <p:spPr bwMode="auto">
          <a:xfrm rot="16200000">
            <a:off x="3910910" y="4342636"/>
            <a:ext cx="797627" cy="146653"/>
          </a:xfrm>
          <a:prstGeom prst="downArrow">
            <a:avLst/>
          </a:prstGeom>
          <a:gradFill rotWithShape="1">
            <a:gsLst>
              <a:gs pos="0">
                <a:srgbClr val="FFFFFF">
                  <a:shade val="51000"/>
                  <a:satMod val="130000"/>
                </a:srgbClr>
              </a:gs>
              <a:gs pos="80000">
                <a:srgbClr val="FFFFFF">
                  <a:shade val="93000"/>
                  <a:satMod val="130000"/>
                </a:srgbClr>
              </a:gs>
              <a:gs pos="100000">
                <a:srgbClr val="FFFFFF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635895" y="44624"/>
            <a:ext cx="5760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Tip </a:t>
            </a:r>
            <a:r>
              <a:rPr lang="ko-KR" altLang="en-US" i="1" dirty="0" smtClean="0">
                <a:solidFill>
                  <a:srgbClr val="0000FF"/>
                </a:solidFill>
              </a:rPr>
              <a:t>과제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전체내용을</a:t>
            </a:r>
            <a:r>
              <a:rPr lang="ko-KR" altLang="en-US" i="1" dirty="0" smtClean="0">
                <a:solidFill>
                  <a:srgbClr val="0000FF"/>
                </a:solidFill>
              </a:rPr>
              <a:t> 평가위원이 쉽게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알수</a:t>
            </a:r>
            <a:r>
              <a:rPr lang="ko-KR" altLang="en-US" i="1" dirty="0" smtClean="0">
                <a:solidFill>
                  <a:srgbClr val="0000FF"/>
                </a:solidFill>
              </a:rPr>
              <a:t> 있도록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r>
              <a:rPr lang="ko-KR" altLang="en-US" i="1" dirty="0" smtClean="0">
                <a:solidFill>
                  <a:srgbClr val="0000FF"/>
                </a:solidFill>
              </a:rPr>
              <a:t>      그림 또는 표로 간단히 설명</a:t>
            </a:r>
            <a:r>
              <a:rPr lang="en-US" altLang="ko-KR" i="1" dirty="0" smtClean="0">
                <a:solidFill>
                  <a:srgbClr val="0000FF"/>
                </a:solidFill>
              </a:rPr>
              <a:t>(2</a:t>
            </a:r>
            <a:r>
              <a:rPr lang="ko-KR" altLang="en-US" i="1" dirty="0" smtClean="0">
                <a:solidFill>
                  <a:srgbClr val="0000FF"/>
                </a:solidFill>
              </a:rPr>
              <a:t>페이지 이내 작성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3192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45259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ko-KR" altLang="en-US" sz="2400" b="1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최종결과물</a:t>
            </a: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400" b="1" dirty="0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defRPr/>
            </a:pPr>
            <a:endParaRPr lang="en-US" altLang="ko-KR" sz="24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lang="en-US" altLang="ko-KR" sz="24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lang="en-US" altLang="ko-KR" sz="24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lang="en-US" altLang="ko-KR" sz="24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lang="en-US" altLang="ko-KR" sz="24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9728" indent="0">
              <a:buNone/>
              <a:defRPr/>
            </a:pPr>
            <a:endParaRPr lang="en-US" altLang="ko-KR" sz="24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목표달성도</a:t>
            </a:r>
            <a:r>
              <a:rPr lang="en-US" altLang="ko-KR" dirty="0" smtClean="0"/>
              <a:t>_KPI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935649"/>
              </p:ext>
            </p:extLst>
          </p:nvPr>
        </p:nvGraphicFramePr>
        <p:xfrm>
          <a:off x="323527" y="1766616"/>
          <a:ext cx="8496946" cy="317455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3336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5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54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3900565258"/>
                    </a:ext>
                  </a:extLst>
                </a:gridCol>
                <a:gridCol w="1296145">
                  <a:extLst>
                    <a:ext uri="{9D8B030D-6E8A-4147-A177-3AD203B41FA5}">
                      <a16:colId xmlns:a16="http://schemas.microsoft.com/office/drawing/2014/main" val="2248487083"/>
                    </a:ext>
                  </a:extLst>
                </a:gridCol>
              </a:tblGrid>
              <a:tr h="6013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/>
                        <a:t>성과목표</a:t>
                      </a:r>
                      <a:endParaRPr lang="ko-KR" altLang="en-US" sz="18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KPI</a:t>
                      </a:r>
                      <a:endParaRPr lang="ko-KR" altLang="en-US" sz="18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 smtClean="0"/>
                        <a:t>현 수준</a:t>
                      </a:r>
                      <a:endParaRPr lang="ko-KR" altLang="en-US" sz="18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</a:rPr>
                        <a:t>차년도</a:t>
                      </a: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</a:rPr>
                        <a:t>목표</a:t>
                      </a:r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 smtClean="0"/>
                        <a:t>최종 목표</a:t>
                      </a:r>
                      <a:endParaRPr lang="ko-KR" altLang="en-US" sz="18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77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kumimoji="0" lang="ko-KR" altLang="en-US" sz="14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수명특성</a:t>
                      </a: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데이터 베이스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전지 용량 기준 </a:t>
                      </a: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1000</a:t>
                      </a: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배 누적 사용 용량 값 </a:t>
                      </a:r>
                      <a:endParaRPr kumimoji="0" lang="en-US" altLang="ko-KR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N/A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500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배 사용</a:t>
                      </a:r>
                      <a:endParaRPr kumimoji="0" lang="en-US" altLang="ko-KR" sz="1400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1000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배 사용</a:t>
                      </a:r>
                      <a:endParaRPr kumimoji="0" lang="en-US" altLang="ko-KR" sz="1400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5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r>
                        <a:rPr kumimoji="0" lang="ko-KR" altLang="en-US" sz="1400" kern="120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수명 예측 모델 개발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≤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5% </a:t>
                      </a:r>
                      <a:r>
                        <a:rPr lang="ko-KR" altLang="en-US" sz="14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오차율 모델 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j-ea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개발 여부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5%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이내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10%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5%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이내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5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3. </a:t>
                      </a:r>
                      <a:r>
                        <a:rPr lang="ko-KR" altLang="en-US" sz="140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가속평가법</a:t>
                      </a:r>
                      <a:r>
                        <a:rPr lang="ko-KR" altLang="en-US" sz="1400" baseline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개발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≤</a:t>
                      </a: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5% </a:t>
                      </a: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오차율 모델 </a:t>
                      </a:r>
                      <a:endParaRPr kumimoji="0" lang="en-US" altLang="ko-KR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개발 여부</a:t>
                      </a: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5%</a:t>
                      </a: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5%</a:t>
                      </a: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1%</a:t>
                      </a: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5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4. </a:t>
                      </a:r>
                      <a:r>
                        <a:rPr lang="ko-KR" altLang="en-US" sz="1400" b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학회발표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포스터 또는 구두 </a:t>
                      </a:r>
                      <a:endParaRPr kumimoji="0" lang="en-US" altLang="ko-KR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발표 진행 여부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-</a:t>
                      </a: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7</a:t>
                      </a: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건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76056" y="6248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Tip </a:t>
            </a:r>
            <a:r>
              <a:rPr lang="ko-KR" altLang="en-US" i="1" dirty="0" smtClean="0">
                <a:solidFill>
                  <a:srgbClr val="0000FF"/>
                </a:solidFill>
              </a:rPr>
              <a:t>사업계획서에 명시된 </a:t>
            </a:r>
            <a:r>
              <a:rPr lang="en-US" altLang="ko-KR" i="1" dirty="0" smtClean="0">
                <a:solidFill>
                  <a:srgbClr val="0000FF"/>
                </a:solidFill>
              </a:rPr>
              <a:t>KPI</a:t>
            </a:r>
            <a:r>
              <a:rPr lang="ko-KR" altLang="en-US" i="1" dirty="0" smtClean="0">
                <a:solidFill>
                  <a:srgbClr val="0000FF"/>
                </a:solidFill>
              </a:rPr>
              <a:t>를 작성하고 현 수준을 기술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제목 5"/>
          <p:cNvSpPr>
            <a:spLocks noGrp="1"/>
          </p:cNvSpPr>
          <p:nvPr>
            <p:ph type="title"/>
          </p:nvPr>
        </p:nvSpPr>
        <p:spPr>
          <a:xfrm>
            <a:off x="214280" y="142852"/>
            <a:ext cx="5725871" cy="86834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ko-KR" altLang="en-US" dirty="0" smtClean="0"/>
              <a:t>목표달성도</a:t>
            </a:r>
            <a:r>
              <a:rPr lang="en-US" altLang="ko-KR" dirty="0" smtClean="0"/>
              <a:t>_</a:t>
            </a:r>
            <a:r>
              <a:rPr lang="ko-KR" altLang="en-US" dirty="0" smtClean="0"/>
              <a:t>연구내용</a:t>
            </a:r>
            <a:r>
              <a:rPr lang="en-US" altLang="ko-KR" dirty="0" smtClean="0"/>
              <a:t>(1/5)</a:t>
            </a:r>
            <a:endParaRPr lang="ko-KR" altLang="en-US" dirty="0"/>
          </a:p>
        </p:txBody>
      </p:sp>
      <p:sp>
        <p:nvSpPr>
          <p:cNvPr id="129" name="TextBox 128"/>
          <p:cNvSpPr txBox="1"/>
          <p:nvPr/>
        </p:nvSpPr>
        <p:spPr>
          <a:xfrm>
            <a:off x="5940152" y="142852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i="1" dirty="0" smtClean="0">
                <a:solidFill>
                  <a:srgbClr val="0000FF"/>
                </a:solidFill>
              </a:rPr>
              <a:t>Tip </a:t>
            </a:r>
            <a:r>
              <a:rPr lang="ko-KR" altLang="en-US" sz="1600" i="1" dirty="0" smtClean="0">
                <a:solidFill>
                  <a:srgbClr val="0000FF"/>
                </a:solidFill>
              </a:rPr>
              <a:t>최종목표 기술에 대한 전체적인 개략도 작성</a:t>
            </a:r>
            <a:endParaRPr lang="ko-KR" altLang="en-US" sz="1600" i="1" dirty="0">
              <a:solidFill>
                <a:srgbClr val="0000FF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267499"/>
            <a:ext cx="8064896" cy="4930952"/>
          </a:xfrm>
          <a:prstGeom prst="rect">
            <a:avLst/>
          </a:prstGeom>
        </p:spPr>
      </p:pic>
      <p:sp>
        <p:nvSpPr>
          <p:cNvPr id="6" name="AutoShape 55"/>
          <p:cNvSpPr>
            <a:spLocks noChangeArrowheads="1"/>
          </p:cNvSpPr>
          <p:nvPr/>
        </p:nvSpPr>
        <p:spPr bwMode="auto">
          <a:xfrm>
            <a:off x="467544" y="1167090"/>
            <a:ext cx="4752528" cy="389702"/>
          </a:xfrm>
          <a:prstGeom prst="roundRect">
            <a:avLst>
              <a:gd name="adj" fmla="val 50000"/>
            </a:avLst>
          </a:prstGeom>
          <a:solidFill>
            <a:srgbClr val="3D7AB1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최종목표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: </a:t>
            </a:r>
            <a:r>
              <a:rPr lang="ko-KR" altLang="en-U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능동배전망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운영전략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개발</a:t>
            </a:r>
            <a:endParaRPr lang="ko-KR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059832" y="3757914"/>
            <a:ext cx="5544616" cy="1064177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491880" y="3503029"/>
            <a:ext cx="4320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i="1" dirty="0" smtClean="0">
                <a:solidFill>
                  <a:srgbClr val="0000FF"/>
                </a:solidFill>
              </a:rPr>
              <a:t>Tip </a:t>
            </a:r>
            <a:r>
              <a:rPr lang="ko-KR" altLang="en-US" sz="1200" b="1" i="1" dirty="0" smtClean="0">
                <a:solidFill>
                  <a:srgbClr val="0000FF"/>
                </a:solidFill>
              </a:rPr>
              <a:t>학교별 담당 분야 및 세부개발내용 표시</a:t>
            </a:r>
            <a:r>
              <a:rPr lang="en-US" altLang="ko-KR" sz="1200" b="1" i="1" dirty="0" smtClean="0">
                <a:solidFill>
                  <a:srgbClr val="0000FF"/>
                </a:solidFill>
              </a:rPr>
              <a:t>(</a:t>
            </a:r>
            <a:r>
              <a:rPr lang="ko-KR" altLang="en-US" sz="1200" b="1" i="1" dirty="0" err="1" smtClean="0">
                <a:solidFill>
                  <a:srgbClr val="0000FF"/>
                </a:solidFill>
              </a:rPr>
              <a:t>단체과제</a:t>
            </a:r>
            <a:r>
              <a:rPr lang="ko-KR" altLang="en-US" sz="1200" b="1" i="1" dirty="0" smtClean="0">
                <a:solidFill>
                  <a:srgbClr val="0000FF"/>
                </a:solidFill>
              </a:rPr>
              <a:t> 해당</a:t>
            </a:r>
            <a:r>
              <a:rPr lang="en-US" altLang="ko-KR" sz="1200" b="1" i="1" dirty="0" smtClean="0">
                <a:solidFill>
                  <a:srgbClr val="0000FF"/>
                </a:solidFill>
              </a:rPr>
              <a:t>)</a:t>
            </a:r>
            <a:endParaRPr lang="ko-KR" altLang="en-US" sz="1200" b="1" i="1" dirty="0">
              <a:solidFill>
                <a:srgbClr val="0000FF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5437" y="6239235"/>
            <a:ext cx="1705421" cy="57414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 w="63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A</a:t>
            </a:r>
            <a:r>
              <a:rPr lang="ko-KR" altLang="en-US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대학</a:t>
            </a:r>
            <a:endParaRPr lang="en-US" altLang="ko-KR" sz="1400" b="1" spc="-150" dirty="0" smtClean="0">
              <a:solidFill>
                <a:schemeClr val="bg1"/>
              </a:solidFill>
              <a:latin typeface="+mn-ea"/>
              <a:cs typeface="Arial" pitchFamily="34" charset="0"/>
            </a:endParaRPr>
          </a:p>
          <a:p>
            <a:pPr algn="ctr"/>
            <a:r>
              <a:rPr lang="ko-KR" altLang="en-US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연구비 </a:t>
            </a:r>
            <a:r>
              <a:rPr lang="en-US" altLang="ko-KR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: 00</a:t>
            </a:r>
            <a:r>
              <a:rPr lang="ko-KR" altLang="en-US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백만원</a:t>
            </a:r>
            <a:endParaRPr lang="en-US" altLang="ko-KR" sz="1400" b="1" spc="-150" dirty="0" smtClean="0">
              <a:solidFill>
                <a:schemeClr val="bg1"/>
              </a:solidFill>
              <a:latin typeface="+mn-ea"/>
              <a:cs typeface="Arial" pitchFamily="34" charset="0"/>
            </a:endParaRPr>
          </a:p>
        </p:txBody>
      </p:sp>
      <p:sp>
        <p:nvSpPr>
          <p:cNvPr id="10" name="모서리가 둥근 직사각형 8"/>
          <p:cNvSpPr/>
          <p:nvPr/>
        </p:nvSpPr>
        <p:spPr>
          <a:xfrm>
            <a:off x="1936987" y="6239235"/>
            <a:ext cx="1705421" cy="57414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 w="63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B</a:t>
            </a:r>
            <a:r>
              <a:rPr lang="ko-KR" altLang="en-US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대학</a:t>
            </a:r>
            <a:endParaRPr lang="en-US" altLang="ko-KR" sz="1400" b="1" spc="-150" dirty="0">
              <a:solidFill>
                <a:schemeClr val="bg1"/>
              </a:solidFill>
              <a:latin typeface="+mn-ea"/>
              <a:cs typeface="Arial" pitchFamily="34" charset="0"/>
            </a:endParaRPr>
          </a:p>
          <a:p>
            <a:pPr algn="ctr"/>
            <a:r>
              <a:rPr lang="ko-KR" altLang="en-US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연구비 </a:t>
            </a:r>
            <a:r>
              <a:rPr lang="en-US" altLang="ko-KR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: </a:t>
            </a:r>
            <a:r>
              <a:rPr lang="en-US" altLang="ko-KR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00</a:t>
            </a:r>
            <a:r>
              <a:rPr lang="ko-KR" altLang="en-US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백만원</a:t>
            </a:r>
            <a:endParaRPr lang="en-US" altLang="ko-KR" sz="1400" b="1" spc="-150" dirty="0">
              <a:solidFill>
                <a:schemeClr val="bg1"/>
              </a:solidFill>
              <a:latin typeface="+mn-ea"/>
              <a:cs typeface="Arial" pitchFamily="34" charset="0"/>
            </a:endParaRPr>
          </a:p>
        </p:txBody>
      </p:sp>
      <p:sp>
        <p:nvSpPr>
          <p:cNvPr id="11" name="모서리가 둥근 직사각형 8"/>
          <p:cNvSpPr/>
          <p:nvPr/>
        </p:nvSpPr>
        <p:spPr>
          <a:xfrm>
            <a:off x="3708129" y="6239235"/>
            <a:ext cx="1705421" cy="57414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 w="63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C</a:t>
            </a:r>
            <a:r>
              <a:rPr lang="ko-KR" altLang="en-US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대학</a:t>
            </a:r>
            <a:endParaRPr lang="en-US" altLang="ko-KR" sz="1400" b="1" spc="-150" dirty="0">
              <a:solidFill>
                <a:schemeClr val="bg1"/>
              </a:solidFill>
              <a:latin typeface="+mn-ea"/>
              <a:cs typeface="Arial" pitchFamily="34" charset="0"/>
            </a:endParaRPr>
          </a:p>
          <a:p>
            <a:pPr algn="ctr"/>
            <a:r>
              <a:rPr lang="ko-KR" altLang="en-US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연구비 </a:t>
            </a:r>
            <a:r>
              <a:rPr lang="en-US" altLang="ko-KR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: </a:t>
            </a:r>
            <a:r>
              <a:rPr lang="en-US" altLang="ko-KR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00</a:t>
            </a:r>
            <a:r>
              <a:rPr lang="ko-KR" altLang="en-US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백만원</a:t>
            </a:r>
            <a:endParaRPr lang="en-US" altLang="ko-KR" sz="1400" b="1" spc="-150" dirty="0">
              <a:solidFill>
                <a:schemeClr val="bg1"/>
              </a:solidFill>
              <a:latin typeface="+mn-ea"/>
              <a:cs typeface="Arial" pitchFamily="34" charset="0"/>
            </a:endParaRPr>
          </a:p>
        </p:txBody>
      </p:sp>
      <p:sp>
        <p:nvSpPr>
          <p:cNvPr id="12" name="모서리가 둥근 직사각형 8"/>
          <p:cNvSpPr/>
          <p:nvPr/>
        </p:nvSpPr>
        <p:spPr>
          <a:xfrm>
            <a:off x="5470889" y="6239235"/>
            <a:ext cx="1705421" cy="57414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 w="63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D</a:t>
            </a:r>
            <a:r>
              <a:rPr lang="ko-KR" altLang="en-US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대학</a:t>
            </a:r>
            <a:endParaRPr lang="en-US" altLang="ko-KR" sz="1400" b="1" spc="-150" dirty="0">
              <a:solidFill>
                <a:schemeClr val="bg1"/>
              </a:solidFill>
              <a:latin typeface="+mn-ea"/>
              <a:cs typeface="Arial" pitchFamily="34" charset="0"/>
            </a:endParaRPr>
          </a:p>
          <a:p>
            <a:pPr algn="ctr"/>
            <a:r>
              <a:rPr lang="ko-KR" altLang="en-US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연구비 </a:t>
            </a:r>
            <a:r>
              <a:rPr lang="en-US" altLang="ko-KR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: 00</a:t>
            </a:r>
            <a:r>
              <a:rPr lang="ko-KR" altLang="en-US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백만원</a:t>
            </a:r>
            <a:endParaRPr lang="en-US" altLang="ko-KR" sz="1400" b="1" spc="-150" dirty="0">
              <a:solidFill>
                <a:schemeClr val="bg1"/>
              </a:solidFill>
              <a:latin typeface="+mn-ea"/>
              <a:cs typeface="Arial" pitchFamily="34" charset="0"/>
            </a:endParaRPr>
          </a:p>
        </p:txBody>
      </p:sp>
      <p:sp>
        <p:nvSpPr>
          <p:cNvPr id="13" name="모서리가 둥근 직사각형 8"/>
          <p:cNvSpPr/>
          <p:nvPr/>
        </p:nvSpPr>
        <p:spPr>
          <a:xfrm>
            <a:off x="7235266" y="6239235"/>
            <a:ext cx="1705421" cy="57414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 w="63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E</a:t>
            </a:r>
            <a:r>
              <a:rPr lang="ko-KR" altLang="en-US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대학</a:t>
            </a:r>
            <a:endParaRPr lang="en-US" altLang="ko-KR" sz="1400" b="1" spc="-150" dirty="0">
              <a:solidFill>
                <a:schemeClr val="bg1"/>
              </a:solidFill>
              <a:latin typeface="+mn-ea"/>
              <a:cs typeface="Arial" pitchFamily="34" charset="0"/>
            </a:endParaRPr>
          </a:p>
          <a:p>
            <a:pPr algn="ctr"/>
            <a:r>
              <a:rPr lang="ko-KR" altLang="en-US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연구비 </a:t>
            </a:r>
            <a:r>
              <a:rPr lang="en-US" altLang="ko-KR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: </a:t>
            </a:r>
            <a:r>
              <a:rPr lang="en-US" altLang="ko-KR" sz="1400" b="1" spc="-15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00</a:t>
            </a:r>
            <a:r>
              <a:rPr lang="ko-KR" altLang="en-US" sz="1400" b="1" spc="-150" dirty="0">
                <a:solidFill>
                  <a:schemeClr val="bg1"/>
                </a:solidFill>
                <a:latin typeface="+mn-ea"/>
                <a:cs typeface="Arial" pitchFamily="34" charset="0"/>
              </a:rPr>
              <a:t>백만원</a:t>
            </a:r>
            <a:endParaRPr lang="en-US" altLang="ko-KR" sz="1400" b="1" spc="-150" dirty="0">
              <a:solidFill>
                <a:schemeClr val="bg1"/>
              </a:solidFill>
              <a:latin typeface="+mn-ea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85332" y="5931889"/>
            <a:ext cx="4538796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600" b="1" i="1" dirty="0" smtClean="0">
                <a:solidFill>
                  <a:srgbClr val="0000FF"/>
                </a:solidFill>
              </a:rPr>
              <a:t>Tip </a:t>
            </a:r>
            <a:r>
              <a:rPr lang="ko-KR" altLang="en-US" sz="1600" b="1" i="1" dirty="0" smtClean="0">
                <a:solidFill>
                  <a:srgbClr val="0000FF"/>
                </a:solidFill>
              </a:rPr>
              <a:t>대학별 전체 연구비 작성</a:t>
            </a:r>
            <a:r>
              <a:rPr lang="en-US" altLang="ko-KR" sz="1600" b="1" i="1" dirty="0" smtClean="0">
                <a:solidFill>
                  <a:srgbClr val="0000FF"/>
                </a:solidFill>
              </a:rPr>
              <a:t>(</a:t>
            </a:r>
            <a:r>
              <a:rPr lang="ko-KR" altLang="en-US" sz="1600" b="1" i="1" dirty="0" err="1" smtClean="0">
                <a:solidFill>
                  <a:srgbClr val="0000FF"/>
                </a:solidFill>
              </a:rPr>
              <a:t>단체과제</a:t>
            </a:r>
            <a:r>
              <a:rPr lang="ko-KR" altLang="en-US" sz="1600" b="1" i="1" dirty="0" smtClean="0">
                <a:solidFill>
                  <a:srgbClr val="0000FF"/>
                </a:solidFill>
              </a:rPr>
              <a:t> 해당</a:t>
            </a:r>
            <a:r>
              <a:rPr lang="en-US" altLang="ko-KR" sz="1600" b="1" i="1" dirty="0" smtClean="0">
                <a:solidFill>
                  <a:srgbClr val="0000FF"/>
                </a:solidFill>
              </a:rPr>
              <a:t>)</a:t>
            </a:r>
            <a:endParaRPr lang="ko-KR" altLang="en-US" sz="1600" b="1" i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6983" y="2435327"/>
            <a:ext cx="23162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i="1" dirty="0" smtClean="0">
                <a:solidFill>
                  <a:srgbClr val="0000FF"/>
                </a:solidFill>
              </a:rPr>
              <a:t>&lt; </a:t>
            </a:r>
            <a:r>
              <a:rPr lang="ko-KR" altLang="en-US" sz="2000" b="1" i="1" dirty="0" smtClean="0">
                <a:solidFill>
                  <a:srgbClr val="0000FF"/>
                </a:solidFill>
              </a:rPr>
              <a:t>예시 </a:t>
            </a:r>
            <a:r>
              <a:rPr lang="en-US" altLang="ko-KR" sz="2000" b="1" i="1" dirty="0" smtClean="0">
                <a:solidFill>
                  <a:srgbClr val="0000FF"/>
                </a:solidFill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264226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Picture 16" descr="07-3"/>
          <p:cNvPicPr>
            <a:picLocks noChangeArrowheads="1"/>
          </p:cNvPicPr>
          <p:nvPr/>
        </p:nvPicPr>
        <p:blipFill>
          <a:blip r:embed="rId3" cstate="print"/>
          <a:srcRect l="83495" t="16158" r="4561" b="78172"/>
          <a:stretch>
            <a:fillRect/>
          </a:stretch>
        </p:blipFill>
        <p:spPr bwMode="auto">
          <a:xfrm>
            <a:off x="142844" y="1071546"/>
            <a:ext cx="1833752" cy="571504"/>
          </a:xfrm>
          <a:prstGeom prst="rect">
            <a:avLst/>
          </a:prstGeom>
          <a:noFill/>
        </p:spPr>
      </p:pic>
      <p:sp>
        <p:nvSpPr>
          <p:cNvPr id="121" name="제목 5"/>
          <p:cNvSpPr>
            <a:spLocks noGrp="1"/>
          </p:cNvSpPr>
          <p:nvPr>
            <p:ph type="title"/>
          </p:nvPr>
        </p:nvSpPr>
        <p:spPr>
          <a:xfrm>
            <a:off x="214282" y="142852"/>
            <a:ext cx="5509846" cy="86834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ko-KR" altLang="en-US" dirty="0" smtClean="0"/>
              <a:t>목표달성도</a:t>
            </a:r>
            <a:r>
              <a:rPr lang="en-US" altLang="ko-KR" dirty="0"/>
              <a:t>_</a:t>
            </a:r>
            <a:r>
              <a:rPr lang="ko-KR" altLang="en-US" dirty="0"/>
              <a:t>연구내용</a:t>
            </a:r>
            <a:r>
              <a:rPr lang="en-US" altLang="ko-KR" dirty="0" smtClean="0"/>
              <a:t>(2/5)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12160" y="142852"/>
            <a:ext cx="36724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i="1" dirty="0" smtClean="0">
                <a:solidFill>
                  <a:srgbClr val="0000FF"/>
                </a:solidFill>
              </a:rPr>
              <a:t>Tip </a:t>
            </a:r>
            <a:r>
              <a:rPr lang="ko-KR" altLang="en-US" sz="1600" i="1" dirty="0" smtClean="0">
                <a:solidFill>
                  <a:srgbClr val="0000FF"/>
                </a:solidFill>
              </a:rPr>
              <a:t>계획 대비 실적에서 실적을 성과로 표현</a:t>
            </a:r>
            <a:r>
              <a:rPr lang="en-US" altLang="ko-KR" sz="1600" i="1" dirty="0" smtClean="0">
                <a:solidFill>
                  <a:srgbClr val="0000FF"/>
                </a:solidFill>
              </a:rPr>
              <a:t> / </a:t>
            </a:r>
            <a:r>
              <a:rPr lang="ko-KR" altLang="en-US" sz="1600" i="1" dirty="0" smtClean="0">
                <a:solidFill>
                  <a:srgbClr val="0000FF"/>
                </a:solidFill>
              </a:rPr>
              <a:t>가능한 도식화하고 쉽게 설명 </a:t>
            </a:r>
            <a:r>
              <a:rPr lang="en-US" altLang="ko-KR" sz="1600" i="1" dirty="0" smtClean="0">
                <a:solidFill>
                  <a:srgbClr val="0000FF"/>
                </a:solidFill>
              </a:rPr>
              <a:t>/</a:t>
            </a:r>
          </a:p>
          <a:p>
            <a:r>
              <a:rPr lang="ko-KR" altLang="en-US" sz="1600" i="1" dirty="0" smtClean="0">
                <a:solidFill>
                  <a:srgbClr val="0000FF"/>
                </a:solidFill>
              </a:rPr>
              <a:t>연구내용의 국내외 차별성은 반드시 기술</a:t>
            </a:r>
            <a:endParaRPr lang="ko-KR" altLang="en-US" sz="1600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00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ko-KR" altLang="en-US" dirty="0" smtClean="0"/>
              <a:t>목표달성도</a:t>
            </a:r>
            <a:r>
              <a:rPr lang="en-US" altLang="ko-KR" dirty="0" smtClean="0"/>
              <a:t>_</a:t>
            </a:r>
            <a:r>
              <a:rPr lang="ko-KR" altLang="en-US" dirty="0" err="1" smtClean="0"/>
              <a:t>예산실적</a:t>
            </a:r>
            <a:endParaRPr lang="ko-KR" altLang="en-US" dirty="0"/>
          </a:p>
        </p:txBody>
      </p:sp>
      <p:sp>
        <p:nvSpPr>
          <p:cNvPr id="14" name="내용 개체 틀 1"/>
          <p:cNvSpPr txBox="1">
            <a:spLocks/>
          </p:cNvSpPr>
          <p:nvPr/>
        </p:nvSpPr>
        <p:spPr>
          <a:xfrm>
            <a:off x="7684486" y="1343044"/>
            <a:ext cx="1207994" cy="337683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[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단위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: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천원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]</a:t>
            </a:r>
            <a:endParaRPr kumimoji="0" lang="ko-KR" alt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552" y="1311396"/>
            <a:ext cx="1296144" cy="369332"/>
          </a:xfrm>
          <a:prstGeom prst="rect">
            <a:avLst/>
          </a:prstGeom>
          <a:solidFill>
            <a:srgbClr val="008000">
              <a:alpha val="12000"/>
            </a:srgbClr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00FF"/>
                </a:solidFill>
              </a:rPr>
              <a:t>연구비</a:t>
            </a:r>
            <a:endParaRPr lang="ko-KR" altLang="en-US" b="1" dirty="0">
              <a:solidFill>
                <a:srgbClr val="0000FF"/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501099"/>
              </p:ext>
            </p:extLst>
          </p:nvPr>
        </p:nvGraphicFramePr>
        <p:xfrm>
          <a:off x="390699" y="1668551"/>
          <a:ext cx="8394147" cy="3040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69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08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68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08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78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678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58131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계획금액</a:t>
                      </a:r>
                      <a:r>
                        <a:rPr lang="en-US" altLang="ko-KR" sz="1400" b="1" dirty="0" smtClean="0">
                          <a:latin typeface="+mj-ea"/>
                          <a:ea typeface="+mj-ea"/>
                        </a:rPr>
                        <a:t>(A)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변경금액</a:t>
                      </a:r>
                      <a:r>
                        <a:rPr lang="en-US" altLang="ko-KR" sz="1400" b="1" dirty="0" smtClean="0">
                          <a:latin typeface="+mj-ea"/>
                          <a:ea typeface="+mj-ea"/>
                        </a:rPr>
                        <a:t>(B)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집행실적</a:t>
                      </a:r>
                      <a:r>
                        <a:rPr lang="en-US" altLang="ko-KR" sz="1400" b="1" dirty="0" smtClean="0">
                          <a:latin typeface="+mj-ea"/>
                          <a:ea typeface="+mj-ea"/>
                        </a:rPr>
                        <a:t>(C)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+mj-ea"/>
                          <a:ea typeface="+mj-ea"/>
                        </a:rPr>
                        <a:t>집행률</a:t>
                      </a:r>
                      <a:r>
                        <a:rPr lang="en-US" altLang="ko-KR" sz="1400" b="1" dirty="0" smtClean="0">
                          <a:latin typeface="+mj-ea"/>
                          <a:ea typeface="+mj-ea"/>
                        </a:rPr>
                        <a:t>(%)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잔액</a:t>
                      </a:r>
                      <a:r>
                        <a:rPr lang="en-US" altLang="ko-KR" sz="1400" b="1" dirty="0" smtClean="0">
                          <a:latin typeface="+mj-ea"/>
                          <a:ea typeface="+mj-ea"/>
                        </a:rPr>
                        <a:t>(B-C)</a:t>
                      </a:r>
                      <a:endParaRPr lang="ko-KR" altLang="en-US" sz="14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30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j-ea"/>
                          <a:ea typeface="+mj-ea"/>
                        </a:rPr>
                        <a:t>1. </a:t>
                      </a:r>
                      <a:r>
                        <a:rPr lang="ko-KR" altLang="en-US" sz="1050" b="1" dirty="0" smtClean="0">
                          <a:latin typeface="+mj-ea"/>
                          <a:ea typeface="+mj-ea"/>
                        </a:rPr>
                        <a:t>인건비</a:t>
                      </a:r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 smtClean="0">
                          <a:latin typeface="+mj-ea"/>
                          <a:ea typeface="+mj-ea"/>
                        </a:rPr>
                        <a:t>내부인건비</a:t>
                      </a:r>
                      <a:r>
                        <a:rPr lang="en-US" altLang="ko-KR" sz="1050" b="1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50" b="1" dirty="0" smtClean="0">
                          <a:latin typeface="+mj-ea"/>
                          <a:ea typeface="+mj-ea"/>
                        </a:rPr>
                        <a:t>교수</a:t>
                      </a:r>
                      <a:r>
                        <a:rPr lang="en-US" altLang="ko-KR" sz="1050" b="1" dirty="0" smtClean="0">
                          <a:latin typeface="+mj-ea"/>
                          <a:ea typeface="+mj-ea"/>
                        </a:rPr>
                        <a:t>)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9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 smtClean="0">
                          <a:latin typeface="+mj-ea"/>
                          <a:ea typeface="+mj-ea"/>
                        </a:rPr>
                        <a:t>내부인건비</a:t>
                      </a:r>
                      <a:r>
                        <a:rPr lang="en-US" altLang="ko-KR" sz="1050" b="1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50" b="1" dirty="0" smtClean="0">
                          <a:latin typeface="+mj-ea"/>
                          <a:ea typeface="+mj-ea"/>
                        </a:rPr>
                        <a:t>학생</a:t>
                      </a:r>
                      <a:r>
                        <a:rPr lang="en-US" altLang="ko-KR" sz="1050" b="1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957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j-ea"/>
                          <a:ea typeface="+mj-ea"/>
                        </a:rPr>
                        <a:t>2. </a:t>
                      </a:r>
                      <a:r>
                        <a:rPr lang="ko-KR" altLang="en-US" sz="1050" b="1" dirty="0" smtClean="0">
                          <a:latin typeface="+mj-ea"/>
                          <a:ea typeface="+mj-ea"/>
                        </a:rPr>
                        <a:t>직접비</a:t>
                      </a:r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+mj-ea"/>
                          <a:ea typeface="+mj-ea"/>
                        </a:rPr>
                        <a:t>연구시설장비 및 재료비</a:t>
                      </a:r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9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 smtClean="0">
                          <a:latin typeface="+mj-ea"/>
                          <a:ea typeface="+mj-ea"/>
                        </a:rPr>
                        <a:t>연구활동비</a:t>
                      </a:r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79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+mj-ea"/>
                          <a:ea typeface="+mj-ea"/>
                        </a:rPr>
                        <a:t>연구수당</a:t>
                      </a:r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795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3. 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간접비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795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+mj-ea"/>
                          <a:ea typeface="+mj-ea"/>
                        </a:rPr>
                        <a:t>합계</a:t>
                      </a:r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dirty="0" smtClean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50" b="1" dirty="0">
                        <a:latin typeface="+mj-ea"/>
                        <a:ea typeface="+mj-ea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pSp>
        <p:nvGrpSpPr>
          <p:cNvPr id="7" name="그룹 6"/>
          <p:cNvGrpSpPr/>
          <p:nvPr/>
        </p:nvGrpSpPr>
        <p:grpSpPr>
          <a:xfrm>
            <a:off x="4631916" y="4851602"/>
            <a:ext cx="4152929" cy="1357322"/>
            <a:chOff x="4786314" y="3789040"/>
            <a:chExt cx="4152929" cy="1357322"/>
          </a:xfrm>
        </p:grpSpPr>
        <p:sp>
          <p:nvSpPr>
            <p:cNvPr id="8" name="모서리가 둥근 직사각형 7"/>
            <p:cNvSpPr/>
            <p:nvPr/>
          </p:nvSpPr>
          <p:spPr bwMode="auto">
            <a:xfrm>
              <a:off x="4786314" y="3789040"/>
              <a:ext cx="4152929" cy="1357322"/>
            </a:xfrm>
            <a:prstGeom prst="roundRect">
              <a:avLst>
                <a:gd name="adj" fmla="val 3998"/>
              </a:avLst>
            </a:pr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fontAlgn="base">
                <a:defRPr/>
              </a:pPr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4899404" y="4330836"/>
              <a:ext cx="3904926" cy="67265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base">
                <a:defRPr/>
              </a:pPr>
              <a:endParaRPr lang="ko-KR" altLang="en-US"/>
            </a:p>
          </p:txBody>
        </p:sp>
        <p:sp>
          <p:nvSpPr>
            <p:cNvPr id="10" name="TextBox 82"/>
            <p:cNvSpPr txBox="1">
              <a:spLocks noChangeArrowheads="1"/>
            </p:cNvSpPr>
            <p:nvPr/>
          </p:nvSpPr>
          <p:spPr bwMode="auto">
            <a:xfrm>
              <a:off x="4857752" y="3860478"/>
              <a:ext cx="3214709" cy="3539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ko-KR" altLang="en-US" sz="1700" dirty="0" smtClean="0">
                  <a:latin typeface="HY헤드라인M" pitchFamily="18" charset="-127"/>
                  <a:ea typeface="HY헤드라인M" pitchFamily="18" charset="-127"/>
                </a:rPr>
                <a:t> 해외자문</a:t>
              </a:r>
              <a:r>
                <a:rPr lang="en-US" altLang="ko-KR" sz="1700" dirty="0" smtClean="0"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lang="ko-KR" altLang="en-US" sz="1700" dirty="0" smtClean="0">
                  <a:latin typeface="HY헤드라인M" pitchFamily="18" charset="-127"/>
                  <a:ea typeface="HY헤드라인M" pitchFamily="18" charset="-127"/>
                </a:rPr>
                <a:t>장기국내자문</a:t>
              </a:r>
              <a:r>
                <a:rPr lang="en-US" altLang="ko-KR" sz="1700" dirty="0" smtClean="0">
                  <a:latin typeface="HY헤드라인M" pitchFamily="18" charset="-127"/>
                  <a:ea typeface="HY헤드라인M" pitchFamily="18" charset="-127"/>
                </a:rPr>
                <a:t>)</a:t>
              </a:r>
              <a:endParaRPr lang="ko-KR" altLang="en-US" sz="17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1" name="TextBox 83"/>
            <p:cNvSpPr txBox="1">
              <a:spLocks noChangeArrowheads="1"/>
            </p:cNvSpPr>
            <p:nvPr/>
          </p:nvSpPr>
          <p:spPr bwMode="auto">
            <a:xfrm>
              <a:off x="4859544" y="4289106"/>
              <a:ext cx="3182175" cy="7848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fontAlgn="base">
                <a:lnSpc>
                  <a:spcPct val="150000"/>
                </a:lnSpc>
                <a:spcBef>
                  <a:spcPts val="0"/>
                </a:spcBef>
                <a:buFont typeface="Arial" pitchFamily="34" charset="0"/>
                <a:buChar char="•"/>
              </a:pPr>
              <a:r>
                <a:rPr lang="ko-KR" altLang="en-US" sz="1500" b="1" dirty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500" b="1" dirty="0" err="1" smtClean="0">
                  <a:latin typeface="맑은 고딕" pitchFamily="50" charset="-127"/>
                  <a:ea typeface="맑은 고딕" pitchFamily="50" charset="-127"/>
                </a:rPr>
                <a:t>자문자</a:t>
              </a:r>
              <a:r>
                <a:rPr lang="en-US" altLang="ko-KR" sz="1500" b="1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500" b="1" dirty="0" smtClean="0">
                  <a:latin typeface="맑은 고딕" pitchFamily="50" charset="-127"/>
                  <a:ea typeface="맑은 고딕" pitchFamily="50" charset="-127"/>
                </a:rPr>
                <a:t>기간</a:t>
              </a:r>
              <a:r>
                <a:rPr lang="en-US" altLang="ko-KR" sz="1500" b="1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500" b="1" dirty="0" smtClean="0">
                  <a:latin typeface="맑은 고딕" pitchFamily="50" charset="-127"/>
                  <a:ea typeface="맑은 고딕" pitchFamily="50" charset="-127"/>
                </a:rPr>
                <a:t>기관</a:t>
              </a:r>
              <a:r>
                <a:rPr lang="en-US" altLang="ko-KR" sz="1500" b="1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500" b="1" dirty="0" smtClean="0">
                  <a:latin typeface="맑은 고딕" pitchFamily="50" charset="-127"/>
                  <a:ea typeface="맑은 고딕" pitchFamily="50" charset="-127"/>
                </a:rPr>
                <a:t>예산</a:t>
              </a:r>
              <a:endParaRPr lang="en-US" altLang="ko-KR" sz="1500" b="1" dirty="0" smtClean="0">
                <a:latin typeface="맑은 고딕" pitchFamily="50" charset="-127"/>
                <a:ea typeface="맑은 고딕" pitchFamily="50" charset="-127"/>
              </a:endParaRPr>
            </a:p>
            <a:p>
              <a:pPr fontAlgn="base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ko-KR" altLang="en-US" sz="1500" b="1" dirty="0" smtClean="0">
                  <a:latin typeface="맑은 고딕" pitchFamily="50" charset="-127"/>
                  <a:ea typeface="맑은 고딕" pitchFamily="50" charset="-127"/>
                </a:rPr>
                <a:t> 자문내용 구체적</a:t>
              </a: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416612" y="4851602"/>
            <a:ext cx="4152929" cy="1357322"/>
            <a:chOff x="500034" y="5289238"/>
            <a:chExt cx="4152929" cy="1357322"/>
          </a:xfrm>
        </p:grpSpPr>
        <p:sp>
          <p:nvSpPr>
            <p:cNvPr id="13" name="모서리가 둥근 직사각형 12"/>
            <p:cNvSpPr/>
            <p:nvPr/>
          </p:nvSpPr>
          <p:spPr bwMode="auto">
            <a:xfrm>
              <a:off x="500034" y="5289238"/>
              <a:ext cx="4152929" cy="1357322"/>
            </a:xfrm>
            <a:prstGeom prst="roundRect">
              <a:avLst>
                <a:gd name="adj" fmla="val 3998"/>
              </a:avLst>
            </a:pr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fontAlgn="base">
                <a:defRPr/>
              </a:pPr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613124" y="5831034"/>
              <a:ext cx="3904926" cy="67265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base">
                <a:defRPr/>
              </a:pPr>
              <a:endParaRPr lang="ko-KR" altLang="en-US"/>
            </a:p>
          </p:txBody>
        </p:sp>
        <p:sp>
          <p:nvSpPr>
            <p:cNvPr id="18" name="TextBox 82"/>
            <p:cNvSpPr txBox="1">
              <a:spLocks noChangeArrowheads="1"/>
            </p:cNvSpPr>
            <p:nvPr/>
          </p:nvSpPr>
          <p:spPr bwMode="auto">
            <a:xfrm>
              <a:off x="571473" y="5360676"/>
              <a:ext cx="2302876" cy="3539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ko-KR" altLang="en-US" sz="1700" dirty="0" smtClean="0">
                  <a:latin typeface="HY헤드라인M" pitchFamily="18" charset="-127"/>
                  <a:ea typeface="HY헤드라인M" pitchFamily="18" charset="-127"/>
                </a:rPr>
                <a:t> 해외출장</a:t>
              </a:r>
              <a:endParaRPr lang="ko-KR" altLang="en-US" sz="17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9" name="TextBox 83"/>
            <p:cNvSpPr txBox="1">
              <a:spLocks noChangeArrowheads="1"/>
            </p:cNvSpPr>
            <p:nvPr/>
          </p:nvSpPr>
          <p:spPr bwMode="auto">
            <a:xfrm>
              <a:off x="573264" y="5789304"/>
              <a:ext cx="3182175" cy="438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fontAlgn="base">
                <a:lnSpc>
                  <a:spcPct val="150000"/>
                </a:lnSpc>
                <a:spcBef>
                  <a:spcPts val="0"/>
                </a:spcBef>
                <a:buFont typeface="Arial" pitchFamily="34" charset="0"/>
                <a:buChar char="•"/>
              </a:pPr>
              <a:r>
                <a:rPr lang="ko-KR" altLang="en-US" sz="1500" b="1" dirty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500" b="1" dirty="0" smtClean="0">
                  <a:latin typeface="맑은 고딕" pitchFamily="50" charset="-127"/>
                  <a:ea typeface="맑은 고딕" pitchFamily="50" charset="-127"/>
                </a:rPr>
                <a:t>출장내용 구체적</a:t>
              </a:r>
              <a:endParaRPr lang="ko-KR" altLang="en-US" sz="1500" b="1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932040" y="44624"/>
            <a:ext cx="4176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Tip </a:t>
            </a:r>
            <a:r>
              <a:rPr lang="ko-KR" altLang="en-US" i="1" dirty="0" smtClean="0">
                <a:solidFill>
                  <a:srgbClr val="0000FF"/>
                </a:solidFill>
              </a:rPr>
              <a:t>해당 연구기간 연구비 실적 작성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2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482173" y="260648"/>
            <a:ext cx="8229600" cy="86834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ko-KR" altLang="en-US" dirty="0" smtClean="0">
                <a:solidFill>
                  <a:schemeClr val="tx1"/>
                </a:solidFill>
              </a:rPr>
              <a:t>목표달성도</a:t>
            </a:r>
            <a:r>
              <a:rPr lang="en-US" altLang="ko-KR" dirty="0" smtClean="0">
                <a:solidFill>
                  <a:schemeClr val="tx1"/>
                </a:solidFill>
              </a:rPr>
              <a:t>_</a:t>
            </a:r>
            <a:r>
              <a:rPr lang="ko-KR" altLang="en-US" dirty="0" smtClean="0">
                <a:solidFill>
                  <a:schemeClr val="tx1"/>
                </a:solidFill>
              </a:rPr>
              <a:t>연구인력</a:t>
            </a:r>
            <a:endParaRPr lang="ko-KR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075136"/>
              </p:ext>
            </p:extLst>
          </p:nvPr>
        </p:nvGraphicFramePr>
        <p:xfrm>
          <a:off x="467544" y="1638092"/>
          <a:ext cx="8424935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7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24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8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40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82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572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57279">
                  <a:extLst>
                    <a:ext uri="{9D8B030D-6E8A-4147-A177-3AD203B41FA5}">
                      <a16:colId xmlns:a16="http://schemas.microsoft.com/office/drawing/2014/main" val="2288368886"/>
                    </a:ext>
                  </a:extLst>
                </a:gridCol>
              </a:tblGrid>
              <a:tr h="283297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이름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직급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참여율</a:t>
                      </a:r>
                      <a:endParaRPr lang="en-US" altLang="ko-KR" sz="14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(%)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>
                          <a:solidFill>
                            <a:schemeClr val="bg1"/>
                          </a:solidFill>
                        </a:rPr>
                        <a:t>타과제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 참여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 anchorCtr="1"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역할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비고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특이사항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2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>
                          <a:solidFill>
                            <a:schemeClr val="bg1"/>
                          </a:solidFill>
                        </a:rPr>
                        <a:t>과제수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참여율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2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/>
                        <a:t>조ㅇㅇ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수석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60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3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50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PL, </a:t>
                      </a:r>
                      <a:r>
                        <a:rPr lang="ko-KR" altLang="en-US" sz="1400" b="1" dirty="0" smtClean="0"/>
                        <a:t>설계</a:t>
                      </a:r>
                      <a:r>
                        <a:rPr lang="en-US" altLang="ko-KR" sz="1400" b="1" dirty="0" smtClean="0"/>
                        <a:t>,</a:t>
                      </a:r>
                      <a:r>
                        <a:rPr lang="ko-KR" altLang="en-US" sz="1400" b="1" dirty="0" smtClean="0"/>
                        <a:t>제작</a:t>
                      </a:r>
                      <a:r>
                        <a:rPr lang="en-US" altLang="ko-KR" sz="1400" b="1" dirty="0" smtClean="0"/>
                        <a:t>, </a:t>
                      </a:r>
                      <a:r>
                        <a:rPr lang="ko-KR" altLang="en-US" sz="1400" b="1" dirty="0" smtClean="0"/>
                        <a:t>실험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2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/>
                        <a:t>양ㅁㅁ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책임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latin typeface="+mn-ea"/>
                          <a:ea typeface="+mn-ea"/>
                        </a:rPr>
                        <a:t>60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2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30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설계</a:t>
                      </a:r>
                      <a:r>
                        <a:rPr lang="en-US" altLang="ko-KR" sz="1400" b="1" dirty="0" smtClean="0"/>
                        <a:t>, </a:t>
                      </a:r>
                      <a:r>
                        <a:rPr lang="ko-KR" altLang="en-US" sz="1400" b="1" dirty="0" smtClean="0"/>
                        <a:t>인허가</a:t>
                      </a:r>
                      <a:r>
                        <a:rPr lang="en-US" altLang="ko-KR" sz="1400" b="1" dirty="0" smtClean="0"/>
                        <a:t>, </a:t>
                      </a:r>
                      <a:r>
                        <a:rPr lang="ko-KR" altLang="en-US" sz="1400" b="1" dirty="0" smtClean="0"/>
                        <a:t>상용화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2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/>
                        <a:t>박ㅂㅂ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선임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20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1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60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시스템 기구설계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32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/>
                        <a:t>이ㅈㅈ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일반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20 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2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시스템제어 및 감시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292080" y="44624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FF0000"/>
                </a:solidFill>
              </a:rPr>
              <a:t>Tip </a:t>
            </a:r>
            <a:r>
              <a:rPr lang="ko-KR" altLang="en-US" i="1" dirty="0" err="1" smtClean="0">
                <a:solidFill>
                  <a:srgbClr val="FF0000"/>
                </a:solidFill>
              </a:rPr>
              <a:t>타과제</a:t>
            </a:r>
            <a:r>
              <a:rPr lang="ko-KR" altLang="en-US" i="1" dirty="0" smtClean="0">
                <a:solidFill>
                  <a:srgbClr val="FF0000"/>
                </a:solidFill>
              </a:rPr>
              <a:t> 참여율은 </a:t>
            </a:r>
            <a:r>
              <a:rPr lang="ko-KR" altLang="en-US" i="1" dirty="0" err="1" smtClean="0">
                <a:solidFill>
                  <a:srgbClr val="FF0000"/>
                </a:solidFill>
              </a:rPr>
              <a:t>한전과제만</a:t>
            </a:r>
            <a:r>
              <a:rPr lang="ko-KR" altLang="en-US" i="1" dirty="0" smtClean="0">
                <a:solidFill>
                  <a:srgbClr val="FF0000"/>
                </a:solidFill>
              </a:rPr>
              <a:t> 해당</a:t>
            </a:r>
            <a:endParaRPr lang="en-US" altLang="ko-KR" i="1" dirty="0" smtClean="0">
              <a:solidFill>
                <a:srgbClr val="FF0000"/>
              </a:solidFill>
            </a:endParaRPr>
          </a:p>
          <a:p>
            <a:r>
              <a:rPr lang="ko-KR" altLang="en-US" i="1" dirty="0" smtClean="0">
                <a:solidFill>
                  <a:srgbClr val="FF0000"/>
                </a:solidFill>
              </a:rPr>
              <a:t>변경된 부분은 </a:t>
            </a:r>
            <a:r>
              <a:rPr lang="ko-KR" altLang="en-US" i="1" dirty="0" smtClean="0">
                <a:solidFill>
                  <a:srgbClr val="0000FF"/>
                </a:solidFill>
              </a:rPr>
              <a:t>파란색</a:t>
            </a:r>
            <a:r>
              <a:rPr lang="ko-KR" altLang="en-US" i="1" dirty="0" smtClean="0">
                <a:solidFill>
                  <a:srgbClr val="FF0000"/>
                </a:solidFill>
              </a:rPr>
              <a:t>으로 표기 바람</a:t>
            </a:r>
            <a:endParaRPr lang="en-US" altLang="ko-KR" i="1" dirty="0" smtClean="0">
              <a:solidFill>
                <a:srgbClr val="FF0000"/>
              </a:solidFill>
            </a:endParaRPr>
          </a:p>
          <a:p>
            <a:r>
              <a:rPr lang="ko-KR" altLang="en-US" i="1" dirty="0" smtClean="0">
                <a:solidFill>
                  <a:srgbClr val="FF0000"/>
                </a:solidFill>
              </a:rPr>
              <a:t>비고</a:t>
            </a:r>
            <a:r>
              <a:rPr lang="en-US" altLang="ko-KR" i="1" dirty="0" smtClean="0">
                <a:solidFill>
                  <a:srgbClr val="FF0000"/>
                </a:solidFill>
              </a:rPr>
              <a:t>(</a:t>
            </a:r>
            <a:r>
              <a:rPr lang="ko-KR" altLang="en-US" i="1" dirty="0" smtClean="0">
                <a:solidFill>
                  <a:srgbClr val="FF0000"/>
                </a:solidFill>
              </a:rPr>
              <a:t>특이사항</a:t>
            </a:r>
            <a:r>
              <a:rPr lang="en-US" altLang="ko-KR" i="1" dirty="0" smtClean="0">
                <a:solidFill>
                  <a:srgbClr val="FF0000"/>
                </a:solidFill>
              </a:rPr>
              <a:t>)</a:t>
            </a:r>
            <a:r>
              <a:rPr lang="ko-KR" altLang="en-US" i="1" dirty="0" smtClean="0">
                <a:solidFill>
                  <a:srgbClr val="FF0000"/>
                </a:solidFill>
              </a:rPr>
              <a:t>에 변경사항 내용 등 작성</a:t>
            </a:r>
            <a:endParaRPr lang="en-US" altLang="ko-KR" i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633828"/>
              </p:ext>
            </p:extLst>
          </p:nvPr>
        </p:nvGraphicFramePr>
        <p:xfrm>
          <a:off x="467544" y="4014356"/>
          <a:ext cx="8424934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7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24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8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40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82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572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57279">
                  <a:extLst>
                    <a:ext uri="{9D8B030D-6E8A-4147-A177-3AD203B41FA5}">
                      <a16:colId xmlns:a16="http://schemas.microsoft.com/office/drawing/2014/main" val="2537246034"/>
                    </a:ext>
                  </a:extLst>
                </a:gridCol>
              </a:tblGrid>
              <a:tr h="283297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이름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직급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참여율</a:t>
                      </a:r>
                      <a:endParaRPr lang="en-US" altLang="ko-KR" sz="14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(%)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>
                          <a:solidFill>
                            <a:schemeClr val="bg1"/>
                          </a:solidFill>
                        </a:rPr>
                        <a:t>타과제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 참여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 anchorCtr="1"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역할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비고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특이사항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2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>
                          <a:solidFill>
                            <a:schemeClr val="bg1"/>
                          </a:solidFill>
                        </a:rPr>
                        <a:t>과제수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</a:rPr>
                        <a:t>참여율</a:t>
                      </a:r>
                      <a:endParaRPr lang="ko-KR" alt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2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/>
                        <a:t>조ㅇㅇ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수석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60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3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50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PL, </a:t>
                      </a:r>
                      <a:r>
                        <a:rPr lang="ko-KR" altLang="en-US" sz="1400" b="1" dirty="0" smtClean="0"/>
                        <a:t>설계</a:t>
                      </a:r>
                      <a:r>
                        <a:rPr lang="en-US" altLang="ko-KR" sz="1400" b="1" dirty="0" smtClean="0"/>
                        <a:t>,</a:t>
                      </a:r>
                      <a:r>
                        <a:rPr lang="ko-KR" altLang="en-US" sz="1400" b="1" dirty="0" smtClean="0"/>
                        <a:t>제작</a:t>
                      </a:r>
                      <a:r>
                        <a:rPr lang="en-US" altLang="ko-KR" sz="1400" b="1" dirty="0" smtClean="0"/>
                        <a:t>, </a:t>
                      </a:r>
                      <a:r>
                        <a:rPr lang="ko-KR" altLang="en-US" sz="1400" b="1" dirty="0" smtClean="0"/>
                        <a:t>실험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2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/>
                        <a:t>양ㅁㅁ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책임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latin typeface="+mn-ea"/>
                          <a:ea typeface="+mn-ea"/>
                        </a:rPr>
                        <a:t>60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2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30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설계</a:t>
                      </a:r>
                      <a:r>
                        <a:rPr lang="en-US" altLang="ko-KR" sz="1400" b="1" dirty="0" smtClean="0"/>
                        <a:t>, </a:t>
                      </a:r>
                      <a:r>
                        <a:rPr lang="ko-KR" altLang="en-US" sz="1400" b="1" dirty="0" smtClean="0"/>
                        <a:t>인허가</a:t>
                      </a:r>
                      <a:r>
                        <a:rPr lang="en-US" altLang="ko-KR" sz="1400" b="1" dirty="0" smtClean="0"/>
                        <a:t>, </a:t>
                      </a:r>
                      <a:r>
                        <a:rPr lang="ko-KR" altLang="en-US" sz="1400" b="1" dirty="0" smtClean="0"/>
                        <a:t>상용화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2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/>
                        <a:t>박ㅂㅂ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선임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20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1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60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시스템 기구설계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329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err="1" smtClean="0"/>
                        <a:t>이ㅈㅈ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일반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20 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latin typeface="+mn-ea"/>
                          <a:ea typeface="+mn-ea"/>
                        </a:rPr>
                        <a:t>2</a:t>
                      </a:r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4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시스템제어 및 감시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11560" y="1268760"/>
            <a:ext cx="1296144" cy="369332"/>
          </a:xfrm>
          <a:prstGeom prst="rect">
            <a:avLst/>
          </a:prstGeom>
          <a:solidFill>
            <a:srgbClr val="008000">
              <a:alpha val="12000"/>
            </a:srgbClr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err="1" smtClean="0">
                <a:solidFill>
                  <a:srgbClr val="0000FF"/>
                </a:solidFill>
              </a:rPr>
              <a:t>초기계획</a:t>
            </a:r>
            <a:endParaRPr lang="ko-KR" altLang="en-US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560" y="3645024"/>
            <a:ext cx="1296144" cy="369332"/>
          </a:xfrm>
          <a:prstGeom prst="rect">
            <a:avLst/>
          </a:prstGeom>
          <a:solidFill>
            <a:srgbClr val="008000">
              <a:alpha val="12000"/>
            </a:srgbClr>
          </a:solidFill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b="1" dirty="0" err="1" smtClean="0">
                <a:solidFill>
                  <a:srgbClr val="0000FF"/>
                </a:solidFill>
              </a:rPr>
              <a:t>변경현황</a:t>
            </a:r>
            <a:endParaRPr lang="ko-KR" alt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02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연구수행 노력도</a:t>
            </a:r>
            <a:endParaRPr lang="ko-KR" altLang="en-US" dirty="0">
              <a:solidFill>
                <a:schemeClr val="accent2"/>
              </a:solidFill>
            </a:endParaRPr>
          </a:p>
        </p:txBody>
      </p:sp>
      <p:sp>
        <p:nvSpPr>
          <p:cNvPr id="11" name="내용 개체 틀 1"/>
          <p:cNvSpPr txBox="1">
            <a:spLocks/>
          </p:cNvSpPr>
          <p:nvPr/>
        </p:nvSpPr>
        <p:spPr>
          <a:xfrm>
            <a:off x="19472" y="1183299"/>
            <a:ext cx="4131406" cy="432048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marL="365760" indent="-256032" algn="l" rtl="0" eaLnBrk="1" latinLnBrk="1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/>
              <a:buChar char=""/>
              <a:defRPr kumimoji="0" sz="27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21792" indent="-228600" algn="l" rtl="0" eaLnBrk="1" latinLnBrk="1" hangingPunct="1">
              <a:spcBef>
                <a:spcPts val="324"/>
              </a:spcBef>
              <a:buClr>
                <a:schemeClr val="accent1"/>
              </a:buClr>
              <a:buSzPct val="50000"/>
              <a:buFont typeface="Wingdings" pitchFamily="2" charset="2"/>
              <a:buChar char="l"/>
              <a:defRPr kumimoji="0" sz="23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859536" indent="-228600" algn="l" rtl="0" eaLnBrk="1" latinLnBrk="1" hangingPunct="1">
              <a:spcBef>
                <a:spcPts val="350"/>
              </a:spcBef>
              <a:buClr>
                <a:schemeClr val="accent2"/>
              </a:buClr>
              <a:buSzPct val="50000"/>
              <a:buFont typeface="Wingdings" pitchFamily="2" charset="2"/>
              <a:buChar char="l"/>
              <a:defRPr kumimoji="0" sz="21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143000" indent="-228600" algn="l" rtl="0" eaLnBrk="1" latinLnBrk="1" hangingPunct="1">
              <a:spcBef>
                <a:spcPts val="350"/>
              </a:spcBef>
              <a:buClr>
                <a:schemeClr val="accent2"/>
              </a:buClr>
              <a:buSzPct val="50000"/>
              <a:buFont typeface="Wingdings" pitchFamily="2" charset="2"/>
              <a:buChar char="l"/>
              <a:defRPr kumimoji="0" sz="19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-228600" algn="l" rtl="0" eaLnBrk="1" latinLnBrk="1" hangingPunct="1">
              <a:spcBef>
                <a:spcPts val="350"/>
              </a:spcBef>
              <a:buClr>
                <a:schemeClr val="accent2"/>
              </a:buClr>
              <a:buSzPct val="80000"/>
              <a:buFont typeface="Wingdings 2"/>
              <a:buChar char=""/>
              <a:defRPr kumimoji="0"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6002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150000"/>
              </a:lnSpc>
              <a:defRPr/>
            </a:pPr>
            <a:r>
              <a:rPr lang="ko-KR" altLang="en-US" sz="1800" b="1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평가의견에</a:t>
            </a:r>
            <a:r>
              <a:rPr lang="ko-KR" altLang="en-US" sz="18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대한 </a:t>
            </a:r>
            <a:r>
              <a:rPr lang="ko-KR" altLang="en-US" sz="1800" b="1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조치실적</a:t>
            </a:r>
            <a:r>
              <a:rPr lang="ko-KR" altLang="en-US" sz="18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200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967547"/>
              </p:ext>
            </p:extLst>
          </p:nvPr>
        </p:nvGraphicFramePr>
        <p:xfrm>
          <a:off x="376477" y="1680200"/>
          <a:ext cx="8310323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1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37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530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30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 smtClean="0">
                          <a:solidFill>
                            <a:schemeClr val="tx1"/>
                          </a:solidFill>
                        </a:rPr>
                        <a:t>평가의견</a:t>
                      </a:r>
                      <a:endParaRPr lang="ko-KR" altLang="en-US" sz="105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 smtClean="0">
                          <a:solidFill>
                            <a:schemeClr val="tx1"/>
                          </a:solidFill>
                        </a:rPr>
                        <a:t>조치결과</a:t>
                      </a:r>
                      <a:endParaRPr lang="ko-KR" altLang="en-US" sz="105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조치일</a:t>
                      </a:r>
                      <a:endParaRPr lang="en-US" altLang="ko-KR" sz="1050" b="1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예정일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연차보고서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0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현장실태조사</a:t>
                      </a:r>
                      <a:endParaRPr lang="en-US" altLang="ko-KR" sz="1050" dirty="0" smtClean="0">
                        <a:solidFill>
                          <a:srgbClr val="0000FF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(‘15.0.0)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solidFill>
                            <a:srgbClr val="0000FF"/>
                          </a:solidFill>
                        </a:rPr>
                        <a:t>평가의견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solidFill>
                            <a:srgbClr val="0000FF"/>
                          </a:solidFill>
                        </a:rPr>
                        <a:t>조치결과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‘15.0.0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P00~P00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0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solidFill>
                            <a:srgbClr val="0000FF"/>
                          </a:solidFill>
                        </a:rPr>
                        <a:t>진도점검</a:t>
                      </a:r>
                      <a:endParaRPr lang="en-US" altLang="ko-KR" sz="1050" dirty="0" smtClean="0">
                        <a:solidFill>
                          <a:srgbClr val="0000FF"/>
                        </a:solidFill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(‘15.0.0)</a:t>
                      </a:r>
                      <a:endParaRPr lang="ko-KR" altLang="en-US" sz="1050" dirty="0" smtClean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solidFill>
                            <a:srgbClr val="0000FF"/>
                          </a:solidFill>
                        </a:rPr>
                        <a:t>평가의견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solidFill>
                            <a:srgbClr val="0000FF"/>
                          </a:solidFill>
                        </a:rPr>
                        <a:t>조치결과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‘15.0.0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P00~P00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8632386"/>
                  </a:ext>
                </a:extLst>
              </a:tr>
              <a:tr h="21304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1</a:t>
                      </a: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차년도 평가</a:t>
                      </a:r>
                      <a:endParaRPr lang="en-US" altLang="ko-KR" sz="1050" dirty="0" smtClean="0">
                        <a:solidFill>
                          <a:srgbClr val="0000FF"/>
                        </a:solidFill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(’18.0.0)</a:t>
                      </a:r>
                      <a:endParaRPr lang="ko-KR" altLang="en-US" sz="1050" dirty="0" smtClean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검토의견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solidFill>
                            <a:srgbClr val="0000FF"/>
                          </a:solidFill>
                        </a:rPr>
                        <a:t>조치결과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’18.0.0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P00~P00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8953223"/>
                  </a:ext>
                </a:extLst>
              </a:tr>
              <a:tr h="21304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2</a:t>
                      </a: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차년도 평가</a:t>
                      </a:r>
                      <a:endParaRPr lang="en-US" altLang="ko-KR" sz="1050" dirty="0" smtClean="0">
                        <a:solidFill>
                          <a:srgbClr val="0000FF"/>
                        </a:solidFill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(’18.0.0)</a:t>
                      </a:r>
                      <a:endParaRPr lang="ko-KR" altLang="en-US" sz="1050" dirty="0" smtClean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검토의견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solidFill>
                            <a:srgbClr val="0000FF"/>
                          </a:solidFill>
                        </a:rPr>
                        <a:t>조치결과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’18.0.0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P00~P00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7537603"/>
                  </a:ext>
                </a:extLst>
              </a:tr>
              <a:tr h="21304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기타 사항</a:t>
                      </a:r>
                      <a:endParaRPr lang="en-US" altLang="ko-KR" sz="1050" dirty="0" smtClean="0">
                        <a:solidFill>
                          <a:srgbClr val="0000FF"/>
                        </a:solidFill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(’18.0.0)</a:t>
                      </a:r>
                      <a:endParaRPr lang="ko-KR" altLang="en-US" sz="1050" dirty="0" smtClean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검토의견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solidFill>
                            <a:srgbClr val="0000FF"/>
                          </a:solidFill>
                        </a:rPr>
                        <a:t>조치결과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’18.0.0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P00~P00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867502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76055" y="170030"/>
            <a:ext cx="39604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Tip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평가의견에</a:t>
            </a:r>
            <a:r>
              <a:rPr lang="ko-KR" altLang="en-US" i="1" dirty="0" smtClean="0">
                <a:solidFill>
                  <a:srgbClr val="0000FF"/>
                </a:solidFill>
              </a:rPr>
              <a:t> 대한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조치결과는</a:t>
            </a:r>
            <a:r>
              <a:rPr lang="ko-KR" altLang="en-US" i="1" dirty="0" smtClean="0">
                <a:solidFill>
                  <a:srgbClr val="0000FF"/>
                </a:solidFill>
              </a:rPr>
              <a:t> 어떠한 의견에 대해 어떻게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개선하였다로</a:t>
            </a:r>
            <a:r>
              <a:rPr lang="ko-KR" altLang="en-US" i="1" dirty="0" smtClean="0">
                <a:solidFill>
                  <a:srgbClr val="0000FF"/>
                </a:solidFill>
              </a:rPr>
              <a:t> 표시</a:t>
            </a:r>
            <a:r>
              <a:rPr lang="en-US" altLang="ko-KR" i="1" dirty="0" smtClean="0">
                <a:solidFill>
                  <a:srgbClr val="0000FF"/>
                </a:solidFill>
              </a:rPr>
              <a:t>(ex.</a:t>
            </a:r>
            <a:r>
              <a:rPr lang="ko-KR" altLang="en-US" i="1" dirty="0" smtClean="0">
                <a:solidFill>
                  <a:srgbClr val="0000FF"/>
                </a:solidFill>
              </a:rPr>
              <a:t>보고서에 기술함</a:t>
            </a:r>
            <a:r>
              <a:rPr lang="en-US" altLang="ko-KR" i="1" dirty="0" smtClean="0">
                <a:solidFill>
                  <a:srgbClr val="0000FF"/>
                </a:solidFill>
              </a:rPr>
              <a:t>X)</a:t>
            </a:r>
          </a:p>
        </p:txBody>
      </p:sp>
      <p:sp>
        <p:nvSpPr>
          <p:cNvPr id="9" name="내용 개체 틀 1"/>
          <p:cNvSpPr txBox="1">
            <a:spLocks/>
          </p:cNvSpPr>
          <p:nvPr/>
        </p:nvSpPr>
        <p:spPr>
          <a:xfrm>
            <a:off x="19472" y="4254248"/>
            <a:ext cx="8512968" cy="432048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marL="365760" indent="-256032" algn="l" rtl="0" eaLnBrk="1" latinLnBrk="1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/>
              <a:buChar char=""/>
              <a:defRPr kumimoji="0" sz="27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21792" indent="-228600" algn="l" rtl="0" eaLnBrk="1" latinLnBrk="1" hangingPunct="1">
              <a:spcBef>
                <a:spcPts val="324"/>
              </a:spcBef>
              <a:buClr>
                <a:schemeClr val="accent1"/>
              </a:buClr>
              <a:buSzPct val="50000"/>
              <a:buFont typeface="Wingdings" pitchFamily="2" charset="2"/>
              <a:buChar char="l"/>
              <a:defRPr kumimoji="0" sz="23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859536" indent="-228600" algn="l" rtl="0" eaLnBrk="1" latinLnBrk="1" hangingPunct="1">
              <a:spcBef>
                <a:spcPts val="350"/>
              </a:spcBef>
              <a:buClr>
                <a:schemeClr val="accent2"/>
              </a:buClr>
              <a:buSzPct val="50000"/>
              <a:buFont typeface="Wingdings" pitchFamily="2" charset="2"/>
              <a:buChar char="l"/>
              <a:defRPr kumimoji="0" sz="21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143000" indent="-228600" algn="l" rtl="0" eaLnBrk="1" latinLnBrk="1" hangingPunct="1">
              <a:spcBef>
                <a:spcPts val="350"/>
              </a:spcBef>
              <a:buClr>
                <a:schemeClr val="accent2"/>
              </a:buClr>
              <a:buSzPct val="50000"/>
              <a:buFont typeface="Wingdings" pitchFamily="2" charset="2"/>
              <a:buChar char="l"/>
              <a:defRPr kumimoji="0" sz="19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371600" indent="-228600" algn="l" rtl="0" eaLnBrk="1" latinLnBrk="1" hangingPunct="1">
              <a:spcBef>
                <a:spcPts val="350"/>
              </a:spcBef>
              <a:buClr>
                <a:schemeClr val="accent2"/>
              </a:buClr>
              <a:buSzPct val="80000"/>
              <a:buFont typeface="Wingdings 2"/>
              <a:buChar char=""/>
              <a:defRPr kumimoji="0" sz="18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16002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1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150000"/>
              </a:lnSpc>
              <a:defRPr/>
            </a:pPr>
            <a:r>
              <a:rPr lang="ko-KR" altLang="en-US" sz="18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연구수행 노력도</a:t>
            </a:r>
            <a:r>
              <a:rPr lang="en-US" altLang="ko-KR" sz="18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8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세미나</a:t>
            </a:r>
            <a:r>
              <a:rPr lang="en-US" altLang="ko-KR" sz="18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발표회</a:t>
            </a:r>
            <a:r>
              <a:rPr lang="en-US" altLang="ko-KR" sz="18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워크숍</a:t>
            </a:r>
            <a:r>
              <a:rPr lang="en-US" altLang="ko-KR" sz="18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200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075472"/>
              </p:ext>
            </p:extLst>
          </p:nvPr>
        </p:nvGraphicFramePr>
        <p:xfrm>
          <a:off x="376477" y="4786848"/>
          <a:ext cx="8310323" cy="754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7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04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30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</a:rPr>
                        <a:t>내용 및 결과</a:t>
                      </a:r>
                      <a:endParaRPr lang="ko-KR" altLang="en-US" sz="105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</a:rPr>
                        <a:t>참여대학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</a:rPr>
                        <a:t>인원수</a:t>
                      </a:r>
                      <a:r>
                        <a:rPr lang="en-US" altLang="ko-KR" sz="105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5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시행 주기</a:t>
                      </a:r>
                      <a:endParaRPr lang="en-US" altLang="ko-KR" sz="1050" b="1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시행 횟수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0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기술 미팅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-</a:t>
                      </a:r>
                      <a:r>
                        <a:rPr lang="en-US" altLang="ko-KR" sz="1050" baseline="0" dirty="0" smtClean="0">
                          <a:solidFill>
                            <a:srgbClr val="0000FF"/>
                          </a:solidFill>
                        </a:rPr>
                        <a:t> 00</a:t>
                      </a:r>
                      <a:r>
                        <a:rPr lang="ko-KR" altLang="en-US" sz="1050" baseline="0" dirty="0" smtClean="0">
                          <a:solidFill>
                            <a:srgbClr val="0000FF"/>
                          </a:solidFill>
                        </a:rPr>
                        <a:t>기술 개발 관련 업무협의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A</a:t>
                      </a: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대학</a:t>
                      </a: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(3</a:t>
                      </a: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명</a:t>
                      </a: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), B</a:t>
                      </a: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대학</a:t>
                      </a: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(2</a:t>
                      </a: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명</a:t>
                      </a: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)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격주 시행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10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0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합동 워크숍</a:t>
                      </a:r>
                      <a:endParaRPr lang="en-US" altLang="ko-KR" sz="1050" dirty="0" smtClean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ctr" latinLnBrk="1">
                        <a:buFontTx/>
                        <a:buChar char="-"/>
                      </a:pPr>
                      <a:r>
                        <a:rPr lang="en-US" altLang="ko-KR" sz="1050" baseline="0" dirty="0" smtClean="0">
                          <a:solidFill>
                            <a:srgbClr val="0000FF"/>
                          </a:solidFill>
                        </a:rPr>
                        <a:t>00</a:t>
                      </a:r>
                      <a:r>
                        <a:rPr lang="ko-KR" altLang="en-US" sz="1050" baseline="0" dirty="0" smtClean="0">
                          <a:solidFill>
                            <a:srgbClr val="0000FF"/>
                          </a:solidFill>
                        </a:rPr>
                        <a:t>기술 지원을 위한 워크숍 개최</a:t>
                      </a:r>
                      <a:endParaRPr lang="en-US" altLang="ko-KR" sz="1050" baseline="0" dirty="0" smtClean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A</a:t>
                      </a: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대학</a:t>
                      </a: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(3</a:t>
                      </a: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명</a:t>
                      </a: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), B</a:t>
                      </a: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대학</a:t>
                      </a: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(2</a:t>
                      </a:r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명</a:t>
                      </a:r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)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rgbClr val="0000FF"/>
                          </a:solidFill>
                        </a:rPr>
                        <a:t>분기별 시행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0000FF"/>
                          </a:solidFill>
                        </a:rPr>
                        <a:t>3</a:t>
                      </a:r>
                      <a:endParaRPr lang="ko-KR" altLang="en-US" sz="105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86323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428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연구수행 노력도</a:t>
            </a:r>
            <a:r>
              <a:rPr lang="en-US" altLang="ko-KR" dirty="0" smtClean="0"/>
              <a:t>_</a:t>
            </a:r>
            <a:r>
              <a:rPr lang="ko-KR" altLang="en-US" dirty="0" err="1" smtClean="0"/>
              <a:t>진도관리</a:t>
            </a:r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251520" y="1196752"/>
          <a:ext cx="8388294" cy="4896545"/>
        </p:xfrm>
        <a:graphic>
          <a:graphicData uri="http://schemas.openxmlformats.org/drawingml/2006/table">
            <a:tbl>
              <a:tblPr/>
              <a:tblGrid>
                <a:gridCol w="440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7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0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50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50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0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9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3191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3191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3191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3191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3191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3191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31910">
                  <a:extLst>
                    <a:ext uri="{9D8B030D-6E8A-4147-A177-3AD203B41FA5}">
                      <a16:colId xmlns:a16="http://schemas.microsoft.com/office/drawing/2014/main" val="2620237202"/>
                    </a:ext>
                  </a:extLst>
                </a:gridCol>
                <a:gridCol w="290530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336020">
                <a:tc gridSpan="1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  <a:r>
                        <a:rPr lang="ko-KR" altLang="en-US" sz="1400" b="1" kern="0" spc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차년도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altLang="ko-KR" sz="1400" b="1" kern="0" spc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2018. 05. 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 ~ </a:t>
                      </a:r>
                      <a:r>
                        <a:rPr lang="en-US" altLang="ko-KR" sz="1400" b="1" kern="0" spc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2019. 4. 30)</a:t>
                      </a:r>
                      <a:endParaRPr lang="ko-KR" altLang="en-US" sz="1400" b="1" kern="0" spc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57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일련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번호</a:t>
                      </a: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개발 내용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추진일정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월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연구 내용</a:t>
                      </a:r>
                      <a:endParaRPr lang="en-US" altLang="ko-KR" sz="1200" b="1" kern="0" spc="0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부진 사유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15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492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신재생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연계용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DC/DC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컨버터용 전압 균등 제어 알고리즘 개발</a:t>
                      </a: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5">
                  <a:txBody>
                    <a:bodyPr/>
                    <a:lstStyle/>
                    <a:p>
                      <a:pPr marL="171450" indent="-171450" algn="just" latinLnBrk="1">
                        <a:buClr>
                          <a:schemeClr val="accent1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200" b="1" dirty="0" err="1" smtClean="0"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전력망</a:t>
                      </a:r>
                      <a:r>
                        <a:rPr lang="ko-KR" altLang="en-US" sz="1200" b="1" dirty="0" smtClean="0"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구조 반영한 </a:t>
                      </a:r>
                      <a:r>
                        <a:rPr lang="en-US" altLang="ko-KR" sz="1200" b="1" dirty="0" smtClean="0"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Decentralized    </a:t>
                      </a:r>
                      <a:r>
                        <a:rPr lang="ko-KR" altLang="en-US" sz="1200" b="1" dirty="0" smtClean="0"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제어알고리즘 개발</a:t>
                      </a:r>
                    </a:p>
                  </a:txBody>
                  <a:tcPr marL="108000" marR="7200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0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04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0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0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0492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신재생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연계용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DC/DC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컨버터에 의한 제어 알고리즘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H/W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성능 검증 연구</a:t>
                      </a: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5">
                  <a:txBody>
                    <a:bodyPr/>
                    <a:lstStyle/>
                    <a:p>
                      <a:pPr marL="171450" marR="0" indent="-17145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실증 모델 대비 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Lab scale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의 축소 실험모델 제작</a:t>
                      </a: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indent="-17145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Lab scale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의 축소 실험모델 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Open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loop test</a:t>
                      </a:r>
                    </a:p>
                    <a:p>
                      <a:pPr marL="171450" marR="0" indent="-17145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Lab scale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의 축소 실험모델 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Closed loop test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08000" marR="7200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0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4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0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0492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SOC,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선로손실 및 전압변동 최소화를 위한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Droop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전력제어 기법 개발</a:t>
                      </a: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5">
                  <a:txBody>
                    <a:bodyPr/>
                    <a:lstStyle/>
                    <a:p>
                      <a:pPr marL="171450" marR="0" lvl="0" indent="-17145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ESS 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운전모드에 대한 최적 모드 변경 알고리즘 개발</a:t>
                      </a: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Droop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전력제어 알고리즘 보완 중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08000" marR="72000" marT="17907" marB="1790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0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04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0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0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36000" marT="17907" marB="17907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420636" y="46365"/>
            <a:ext cx="2759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Tip </a:t>
            </a:r>
            <a:r>
              <a:rPr lang="ko-KR" altLang="en-US" i="1" dirty="0" smtClean="0">
                <a:solidFill>
                  <a:srgbClr val="0000FF"/>
                </a:solidFill>
              </a:rPr>
              <a:t>계획대비 실적 미진 시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부진 사유 작성 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20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개발수준</a:t>
            </a:r>
            <a:r>
              <a:rPr lang="en-US" altLang="ko-KR" dirty="0" smtClean="0"/>
              <a:t>_</a:t>
            </a:r>
            <a:r>
              <a:rPr lang="ko-KR" altLang="en-US" dirty="0" smtClean="0"/>
              <a:t>성과물</a:t>
            </a:r>
            <a:endParaRPr lang="ko-KR" altLang="en-US" dirty="0"/>
          </a:p>
        </p:txBody>
      </p:sp>
      <p:sp>
        <p:nvSpPr>
          <p:cNvPr id="7" name="내용 개체 틀 1"/>
          <p:cNvSpPr txBox="1">
            <a:spLocks/>
          </p:cNvSpPr>
          <p:nvPr/>
        </p:nvSpPr>
        <p:spPr>
          <a:xfrm>
            <a:off x="467544" y="1196752"/>
            <a:ext cx="8229600" cy="590349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/>
              <a:buChar char=""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지식재산권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논문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특허 등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99992" y="44624"/>
            <a:ext cx="5400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FF0000"/>
                </a:solidFill>
              </a:rPr>
              <a:t>[</a:t>
            </a:r>
            <a:r>
              <a:rPr lang="ko-KR" altLang="en-US" i="1" dirty="0" smtClean="0">
                <a:solidFill>
                  <a:srgbClr val="FF0000"/>
                </a:solidFill>
              </a:rPr>
              <a:t>중요</a:t>
            </a:r>
            <a:r>
              <a:rPr lang="en-US" altLang="ko-KR" i="1" dirty="0">
                <a:solidFill>
                  <a:srgbClr val="FF0000"/>
                </a:solidFill>
              </a:rPr>
              <a:t>]</a:t>
            </a:r>
            <a:r>
              <a:rPr lang="en-US" altLang="ko-KR" i="1" dirty="0" smtClean="0">
                <a:solidFill>
                  <a:srgbClr val="FF0000"/>
                </a:solidFill>
              </a:rPr>
              <a:t> 1. </a:t>
            </a:r>
            <a:r>
              <a:rPr lang="ko-KR" altLang="en-US" i="1" dirty="0" smtClean="0">
                <a:solidFill>
                  <a:srgbClr val="FF0000"/>
                </a:solidFill>
              </a:rPr>
              <a:t>논문은 </a:t>
            </a:r>
            <a:r>
              <a:rPr lang="ko-KR" altLang="en-US" i="1" dirty="0" err="1" smtClean="0">
                <a:solidFill>
                  <a:srgbClr val="FF0000"/>
                </a:solidFill>
              </a:rPr>
              <a:t>해당과제</a:t>
            </a:r>
            <a:r>
              <a:rPr lang="ko-KR" altLang="en-US" i="1" dirty="0" smtClean="0">
                <a:solidFill>
                  <a:srgbClr val="FF0000"/>
                </a:solidFill>
              </a:rPr>
              <a:t> 사사를 반영한 게재 완료</a:t>
            </a:r>
            <a:r>
              <a:rPr lang="en-US" altLang="ko-KR" i="1" dirty="0" smtClean="0">
                <a:solidFill>
                  <a:srgbClr val="FF0000"/>
                </a:solidFill>
              </a:rPr>
              <a:t>(</a:t>
            </a:r>
            <a:r>
              <a:rPr lang="ko-KR" altLang="en-US" i="1" dirty="0" smtClean="0">
                <a:solidFill>
                  <a:srgbClr val="FF0000"/>
                </a:solidFill>
              </a:rPr>
              <a:t>또는 </a:t>
            </a:r>
            <a:r>
              <a:rPr lang="en-US" altLang="ko-KR" i="1" dirty="0" smtClean="0">
                <a:solidFill>
                  <a:srgbClr val="FF0000"/>
                </a:solidFill>
              </a:rPr>
              <a:t>Accept)</a:t>
            </a:r>
            <a:r>
              <a:rPr lang="ko-KR" altLang="en-US" i="1" dirty="0" smtClean="0">
                <a:solidFill>
                  <a:srgbClr val="FF0000"/>
                </a:solidFill>
              </a:rPr>
              <a:t>건만 실적으로 인정</a:t>
            </a:r>
            <a:r>
              <a:rPr lang="en-US" altLang="ko-KR" i="1" dirty="0" smtClean="0">
                <a:solidFill>
                  <a:srgbClr val="FF0000"/>
                </a:solidFill>
              </a:rPr>
              <a:t>(</a:t>
            </a:r>
            <a:r>
              <a:rPr lang="ko-KR" altLang="en-US" i="1" dirty="0" smtClean="0">
                <a:solidFill>
                  <a:srgbClr val="FF0000"/>
                </a:solidFill>
              </a:rPr>
              <a:t>증빙 필수</a:t>
            </a:r>
            <a:r>
              <a:rPr lang="en-US" altLang="ko-KR" i="1" dirty="0" smtClean="0">
                <a:solidFill>
                  <a:srgbClr val="FF0000"/>
                </a:solidFill>
              </a:rPr>
              <a:t>) / </a:t>
            </a:r>
            <a:r>
              <a:rPr lang="ko-KR" altLang="en-US" i="1" dirty="0">
                <a:solidFill>
                  <a:srgbClr val="FF0000"/>
                </a:solidFill>
              </a:rPr>
              <a:t>논문 투고 예정중인 경우</a:t>
            </a:r>
            <a:r>
              <a:rPr lang="en-US" altLang="ko-KR" i="1" dirty="0">
                <a:solidFill>
                  <a:srgbClr val="FF0000"/>
                </a:solidFill>
              </a:rPr>
              <a:t>, </a:t>
            </a:r>
            <a:r>
              <a:rPr lang="ko-KR" altLang="en-US" i="1" dirty="0">
                <a:solidFill>
                  <a:srgbClr val="FF0000"/>
                </a:solidFill>
              </a:rPr>
              <a:t>실적으로 인정하지 않음</a:t>
            </a:r>
            <a:endParaRPr lang="en-US" altLang="ko-KR" i="1" dirty="0">
              <a:solidFill>
                <a:srgbClr val="FF0000"/>
              </a:solidFill>
            </a:endParaRPr>
          </a:p>
          <a:p>
            <a:r>
              <a:rPr lang="en-US" altLang="ko-KR" i="1" dirty="0" smtClean="0">
                <a:solidFill>
                  <a:srgbClr val="FF0000"/>
                </a:solidFill>
              </a:rPr>
              <a:t>2. </a:t>
            </a:r>
            <a:r>
              <a:rPr lang="ko-KR" altLang="en-US" i="1" dirty="0" smtClean="0">
                <a:solidFill>
                  <a:srgbClr val="FF0000"/>
                </a:solidFill>
              </a:rPr>
              <a:t>특허는 출원</a:t>
            </a:r>
            <a:r>
              <a:rPr lang="en-US" altLang="ko-KR" i="1" dirty="0" smtClean="0">
                <a:solidFill>
                  <a:srgbClr val="FF0000"/>
                </a:solidFill>
              </a:rPr>
              <a:t>(</a:t>
            </a:r>
            <a:r>
              <a:rPr lang="ko-KR" altLang="en-US" i="1" dirty="0" smtClean="0">
                <a:solidFill>
                  <a:srgbClr val="FF0000"/>
                </a:solidFill>
              </a:rPr>
              <a:t>등록</a:t>
            </a:r>
            <a:r>
              <a:rPr lang="en-US" altLang="ko-KR" i="1" dirty="0" smtClean="0">
                <a:solidFill>
                  <a:srgbClr val="FF0000"/>
                </a:solidFill>
              </a:rPr>
              <a:t>)</a:t>
            </a:r>
            <a:r>
              <a:rPr lang="ko-KR" altLang="en-US" i="1" dirty="0" err="1" smtClean="0">
                <a:solidFill>
                  <a:srgbClr val="FF0000"/>
                </a:solidFill>
              </a:rPr>
              <a:t>완료건만</a:t>
            </a:r>
            <a:r>
              <a:rPr lang="ko-KR" altLang="en-US" i="1" dirty="0" smtClean="0">
                <a:solidFill>
                  <a:srgbClr val="FF0000"/>
                </a:solidFill>
              </a:rPr>
              <a:t> 실적으로 인정</a:t>
            </a:r>
            <a:endParaRPr lang="en-US" altLang="ko-KR" i="1" dirty="0" smtClean="0">
              <a:solidFill>
                <a:srgbClr val="FF0000"/>
              </a:solidFill>
            </a:endParaRPr>
          </a:p>
          <a:p>
            <a:r>
              <a:rPr lang="en-US" altLang="ko-KR" i="1" dirty="0" smtClean="0">
                <a:solidFill>
                  <a:srgbClr val="FF0000"/>
                </a:solidFill>
              </a:rPr>
              <a:t>3. </a:t>
            </a:r>
            <a:r>
              <a:rPr lang="ko-KR" altLang="en-US" i="1" u="sng" dirty="0" smtClean="0">
                <a:solidFill>
                  <a:srgbClr val="FF0000"/>
                </a:solidFill>
              </a:rPr>
              <a:t>성과관리시스템에 </a:t>
            </a:r>
            <a:r>
              <a:rPr lang="ko-KR" altLang="en-US" i="1" u="sng" dirty="0">
                <a:solidFill>
                  <a:srgbClr val="FF0000"/>
                </a:solidFill>
              </a:rPr>
              <a:t>입력</a:t>
            </a:r>
            <a:r>
              <a:rPr lang="en-US" altLang="ko-KR" i="1" u="sng" dirty="0">
                <a:solidFill>
                  <a:srgbClr val="FF0000"/>
                </a:solidFill>
              </a:rPr>
              <a:t>(</a:t>
            </a:r>
            <a:r>
              <a:rPr lang="ko-KR" altLang="en-US" i="1" u="sng" dirty="0">
                <a:solidFill>
                  <a:srgbClr val="FF0000"/>
                </a:solidFill>
              </a:rPr>
              <a:t>승인</a:t>
            </a:r>
            <a:r>
              <a:rPr lang="en-US" altLang="ko-KR" i="1" u="sng" dirty="0">
                <a:solidFill>
                  <a:srgbClr val="FF0000"/>
                </a:solidFill>
              </a:rPr>
              <a:t>)</a:t>
            </a:r>
            <a:r>
              <a:rPr lang="ko-KR" altLang="en-US" i="1" u="sng" dirty="0">
                <a:solidFill>
                  <a:srgbClr val="FF0000"/>
                </a:solidFill>
              </a:rPr>
              <a:t> 완료된 건만 작성</a:t>
            </a:r>
            <a:endParaRPr lang="en-US" altLang="ko-KR" i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452435"/>
              </p:ext>
            </p:extLst>
          </p:nvPr>
        </p:nvGraphicFramePr>
        <p:xfrm>
          <a:off x="685114" y="1628800"/>
          <a:ext cx="7847325" cy="4176462"/>
        </p:xfrm>
        <a:graphic>
          <a:graphicData uri="http://schemas.openxmlformats.org/drawingml/2006/table">
            <a:tbl>
              <a:tblPr/>
              <a:tblGrid>
                <a:gridCol w="1150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88358052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528259865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107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8113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52955">
                <a:tc rowSpan="2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구분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항목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rowSpan="2" hMerge="1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단위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Arial" panose="020B0604020202020204" pitchFamily="34" charset="0"/>
                        </a:rPr>
                        <a:t>해당연차</a:t>
                      </a:r>
                      <a:endParaRPr kumimoji="1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Arial" panose="020B0604020202020204" pitchFamily="34" charset="0"/>
                        </a:rPr>
                        <a:t>(1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Arial" panose="020B0604020202020204" pitchFamily="34" charset="0"/>
                        </a:rPr>
                        <a:t>차년도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kumimoji="1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연차별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실적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/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계획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)</a:t>
                      </a:r>
                      <a:endParaRPr kumimoji="1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9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1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차년도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차년도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3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차년도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027">
                <a:tc rowSpan="2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지적재산권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특허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출원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1/1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2027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프로그램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등룩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5638621"/>
                  </a:ext>
                </a:extLst>
              </a:tr>
              <a:tr h="362027">
                <a:tc rowSpan="5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논문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en-US" altLang="ko-K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Arial" panose="020B0604020202020204" pitchFamily="34" charset="0"/>
                        </a:rPr>
                        <a:t>SCI(E)</a:t>
                      </a: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20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ko-KR" altLang="en-US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Arial" panose="020B0604020202020204" pitchFamily="34" charset="0"/>
                        </a:rPr>
                        <a:t>비</a:t>
                      </a:r>
                      <a:r>
                        <a:rPr kumimoji="1" lang="en-US" altLang="ko-K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Arial" panose="020B0604020202020204" pitchFamily="34" charset="0"/>
                        </a:rPr>
                        <a:t>SCI(E)</a:t>
                      </a:r>
                      <a:endParaRPr lang="ko-KR" altLang="en-US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KCI</a:t>
                      </a: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1/1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20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Arial" panose="020B0604020202020204" pitchFamily="34" charset="0"/>
                        </a:rPr>
                        <a:t>학술지</a:t>
                      </a: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1/1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6979510"/>
                  </a:ext>
                </a:extLst>
              </a:tr>
              <a:tr h="3620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학회 발표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1/1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-/1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20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기타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1386738"/>
                  </a:ext>
                </a:extLst>
              </a:tr>
              <a:tr h="396850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기술 이전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2688835"/>
                  </a:ext>
                </a:extLst>
              </a:tr>
              <a:tr h="539513">
                <a:tc gridSpan="4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합계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Clr>
                          <a:schemeClr val="accent2"/>
                        </a:buClr>
                        <a:buSzPct val="75000"/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algn="l" eaLnBrk="0" hangingPunct="0">
                        <a:buClr>
                          <a:schemeClr val="accent1"/>
                        </a:buClr>
                        <a:buSzPct val="75000"/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algn="l" eaLnBrk="0" hangingPunct="0">
                        <a:buClr>
                          <a:schemeClr val="accent2"/>
                        </a:buClr>
                        <a:buSzPct val="7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algn="l" eaLnBrk="0" hangingPunct="0">
                        <a:buClr>
                          <a:schemeClr val="accent1"/>
                        </a:buClr>
                        <a:buSzPct val="80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algn="l" eaLnBrk="0" hangingPunct="0">
                        <a:buClr>
                          <a:schemeClr val="accent2"/>
                        </a:buClr>
                        <a:buSzPct val="65000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5/5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-/7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993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-/7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내용 개체 틀 1"/>
          <p:cNvSpPr txBox="1">
            <a:spLocks/>
          </p:cNvSpPr>
          <p:nvPr/>
        </p:nvSpPr>
        <p:spPr>
          <a:xfrm>
            <a:off x="1691680" y="5877272"/>
            <a:ext cx="5904656" cy="40321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109728" lvl="0">
              <a:spcBef>
                <a:spcPts val="400"/>
              </a:spcBef>
              <a:buClr>
                <a:schemeClr val="accent1"/>
              </a:buClr>
              <a:buSzPct val="80000"/>
              <a:defRPr/>
            </a:pPr>
            <a:r>
              <a:rPr lang="en-US" altLang="ko-KR" dirty="0" smtClean="0">
                <a:solidFill>
                  <a:srgbClr val="0000FF"/>
                </a:solidFill>
              </a:rPr>
              <a:t>※ </a:t>
            </a:r>
            <a:r>
              <a:rPr lang="ko-KR" altLang="en-US" dirty="0" smtClean="0">
                <a:solidFill>
                  <a:srgbClr val="0000FF"/>
                </a:solidFill>
              </a:rPr>
              <a:t>평가 시</a:t>
            </a:r>
            <a:r>
              <a:rPr lang="en-US" altLang="ko-KR" dirty="0" smtClean="0">
                <a:solidFill>
                  <a:srgbClr val="0000FF"/>
                </a:solidFill>
              </a:rPr>
              <a:t>, </a:t>
            </a:r>
            <a:r>
              <a:rPr lang="en-US" altLang="ko-KR" dirty="0">
                <a:solidFill>
                  <a:srgbClr val="0000FF"/>
                </a:solidFill>
              </a:rPr>
              <a:t>[</a:t>
            </a:r>
            <a:r>
              <a:rPr lang="ko-KR" altLang="en-US" b="1" dirty="0">
                <a:solidFill>
                  <a:srgbClr val="0000FF"/>
                </a:solidFill>
              </a:rPr>
              <a:t>심사 중</a:t>
            </a:r>
            <a:r>
              <a:rPr lang="en-US" altLang="ko-KR" dirty="0">
                <a:solidFill>
                  <a:srgbClr val="0000FF"/>
                </a:solidFill>
              </a:rPr>
              <a:t>]</a:t>
            </a:r>
            <a:r>
              <a:rPr lang="ko-KR" altLang="en-US" dirty="0">
                <a:solidFill>
                  <a:srgbClr val="0000FF"/>
                </a:solidFill>
              </a:rPr>
              <a:t>인 건은 </a:t>
            </a:r>
            <a:r>
              <a:rPr lang="ko-KR" altLang="en-US" dirty="0" smtClean="0">
                <a:solidFill>
                  <a:srgbClr val="0000FF"/>
                </a:solidFill>
              </a:rPr>
              <a:t>실적으로 인정되지 않음</a:t>
            </a:r>
            <a:endParaRPr kumimoji="0" lang="en-US" altLang="ko-KR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4133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90349"/>
          </a:xfrm>
        </p:spPr>
        <p:txBody>
          <a:bodyPr>
            <a:normAutofit/>
          </a:bodyPr>
          <a:lstStyle/>
          <a:p>
            <a:r>
              <a:rPr lang="ko-KR" altLang="en-US" sz="2400" dirty="0" smtClean="0"/>
              <a:t>성과물</a:t>
            </a:r>
            <a:endParaRPr lang="en-US" altLang="ko-KR" sz="2400" dirty="0" smtClean="0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개발수준</a:t>
            </a:r>
            <a:r>
              <a:rPr lang="en-US" altLang="ko-KR" dirty="0" smtClean="0"/>
              <a:t>_</a:t>
            </a:r>
            <a:r>
              <a:rPr lang="ko-KR" altLang="en-US" dirty="0" smtClean="0"/>
              <a:t>성과물</a:t>
            </a:r>
            <a:endParaRPr lang="ko-KR" altLang="en-US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642910" y="1571040"/>
          <a:ext cx="8001056" cy="2073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7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0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73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4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 과 물 명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형  태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완료일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  고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496"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설계서</a:t>
                      </a: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 프로그램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자체</a:t>
                      </a: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위탁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496"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시작품</a:t>
                      </a: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(H/W,</a:t>
                      </a:r>
                      <a:r>
                        <a:rPr lang="en-US" altLang="ko-KR" sz="1400" b="1" baseline="0" dirty="0" smtClean="0">
                          <a:latin typeface="+mn-ea"/>
                          <a:ea typeface="+mn-ea"/>
                        </a:rPr>
                        <a:t> S/W)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자체</a:t>
                      </a: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위탁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496"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시작품</a:t>
                      </a: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(H/W,</a:t>
                      </a:r>
                      <a:r>
                        <a:rPr lang="en-US" altLang="ko-KR" sz="1400" b="1" baseline="0" dirty="0" smtClean="0">
                          <a:latin typeface="+mn-ea"/>
                          <a:ea typeface="+mn-ea"/>
                        </a:rPr>
                        <a:t> S/W)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자 체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내용 개체 틀 1"/>
          <p:cNvSpPr txBox="1">
            <a:spLocks/>
          </p:cNvSpPr>
          <p:nvPr/>
        </p:nvSpPr>
        <p:spPr>
          <a:xfrm>
            <a:off x="467544" y="3789040"/>
            <a:ext cx="8229600" cy="590349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1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/>
              <a:buChar char=""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지식재산권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논문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특허 등</a:t>
            </a:r>
            <a:r>
              <a:rPr kumimoji="0" lang="en-US" altLang="ko-K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675400" y="4235336"/>
          <a:ext cx="8001056" cy="149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7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0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73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4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 과 물 명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형  태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게재일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  고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480"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480"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4480"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139952" y="44624"/>
            <a:ext cx="48965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>
                <a:solidFill>
                  <a:srgbClr val="0000FF"/>
                </a:solidFill>
              </a:rPr>
              <a:t>Tip </a:t>
            </a:r>
            <a:r>
              <a:rPr lang="ko-KR" altLang="en-US" i="1" u="sng" dirty="0">
                <a:solidFill>
                  <a:srgbClr val="0000FF"/>
                </a:solidFill>
              </a:rPr>
              <a:t>성과물</a:t>
            </a:r>
            <a:r>
              <a:rPr lang="en-US" altLang="ko-KR" i="1" u="sng" dirty="0">
                <a:solidFill>
                  <a:srgbClr val="0000FF"/>
                </a:solidFill>
              </a:rPr>
              <a:t>(deliverable), </a:t>
            </a:r>
            <a:r>
              <a:rPr lang="ko-KR" altLang="en-US" i="1" u="sng" dirty="0">
                <a:solidFill>
                  <a:srgbClr val="0000FF"/>
                </a:solidFill>
              </a:rPr>
              <a:t>기술수준</a:t>
            </a:r>
            <a:r>
              <a:rPr lang="en-US" altLang="ko-KR" i="1" u="sng" dirty="0">
                <a:solidFill>
                  <a:srgbClr val="0000FF"/>
                </a:solidFill>
              </a:rPr>
              <a:t>(</a:t>
            </a:r>
            <a:r>
              <a:rPr lang="ko-KR" altLang="en-US" i="1" u="sng" dirty="0">
                <a:solidFill>
                  <a:srgbClr val="0000FF"/>
                </a:solidFill>
              </a:rPr>
              <a:t>국내</a:t>
            </a:r>
            <a:r>
              <a:rPr lang="en-US" altLang="ko-KR" i="1" u="sng" dirty="0">
                <a:solidFill>
                  <a:srgbClr val="0000FF"/>
                </a:solidFill>
              </a:rPr>
              <a:t>/</a:t>
            </a:r>
            <a:r>
              <a:rPr lang="ko-KR" altLang="en-US" i="1" u="sng" dirty="0" err="1">
                <a:solidFill>
                  <a:srgbClr val="0000FF"/>
                </a:solidFill>
              </a:rPr>
              <a:t>해외대비</a:t>
            </a:r>
            <a:r>
              <a:rPr lang="en-US" altLang="ko-KR" i="1" u="sng" dirty="0">
                <a:solidFill>
                  <a:srgbClr val="0000FF"/>
                </a:solidFill>
              </a:rPr>
              <a:t>), </a:t>
            </a:r>
            <a:r>
              <a:rPr lang="ko-KR" altLang="en-US" i="1" u="sng" dirty="0">
                <a:solidFill>
                  <a:srgbClr val="0000FF"/>
                </a:solidFill>
              </a:rPr>
              <a:t>지재권</a:t>
            </a:r>
            <a:r>
              <a:rPr lang="en-US" altLang="ko-KR" i="1" u="sng" dirty="0">
                <a:solidFill>
                  <a:srgbClr val="0000FF"/>
                </a:solidFill>
              </a:rPr>
              <a:t>(</a:t>
            </a:r>
            <a:r>
              <a:rPr lang="ko-KR" altLang="en-US" i="1" u="sng" dirty="0">
                <a:solidFill>
                  <a:srgbClr val="0000FF"/>
                </a:solidFill>
              </a:rPr>
              <a:t>논문</a:t>
            </a:r>
            <a:r>
              <a:rPr lang="en-US" altLang="ko-KR" i="1" u="sng" dirty="0">
                <a:solidFill>
                  <a:srgbClr val="0000FF"/>
                </a:solidFill>
              </a:rPr>
              <a:t>, </a:t>
            </a:r>
            <a:r>
              <a:rPr lang="ko-KR" altLang="en-US" i="1" u="sng" dirty="0">
                <a:solidFill>
                  <a:srgbClr val="0000FF"/>
                </a:solidFill>
              </a:rPr>
              <a:t>특허</a:t>
            </a:r>
            <a:r>
              <a:rPr lang="en-US" altLang="ko-KR" i="1" u="sng" dirty="0">
                <a:solidFill>
                  <a:srgbClr val="0000FF"/>
                </a:solidFill>
              </a:rPr>
              <a:t>), </a:t>
            </a:r>
            <a:r>
              <a:rPr lang="ko-KR" altLang="en-US" i="1" u="sng" dirty="0">
                <a:solidFill>
                  <a:srgbClr val="0000FF"/>
                </a:solidFill>
              </a:rPr>
              <a:t>기술이전 등 주요 성과물 요약</a:t>
            </a:r>
            <a:endParaRPr lang="en-US" altLang="ko-KR" i="1" u="sng" dirty="0">
              <a:solidFill>
                <a:srgbClr val="0000FF"/>
              </a:solidFill>
            </a:endParaRPr>
          </a:p>
          <a:p>
            <a:r>
              <a:rPr lang="ko-KR" altLang="en-US" i="1" u="sng" dirty="0" smtClean="0">
                <a:solidFill>
                  <a:srgbClr val="0000FF"/>
                </a:solidFill>
              </a:rPr>
              <a:t>성과관리시스템에 </a:t>
            </a:r>
            <a:r>
              <a:rPr lang="ko-KR" altLang="en-US" i="1" u="sng" dirty="0">
                <a:solidFill>
                  <a:srgbClr val="0000FF"/>
                </a:solidFill>
              </a:rPr>
              <a:t>입력</a:t>
            </a:r>
            <a:r>
              <a:rPr lang="en-US" altLang="ko-KR" i="1" u="sng" dirty="0">
                <a:solidFill>
                  <a:srgbClr val="0000FF"/>
                </a:solidFill>
              </a:rPr>
              <a:t>(</a:t>
            </a:r>
            <a:r>
              <a:rPr lang="ko-KR" altLang="en-US" i="1" u="sng" dirty="0">
                <a:solidFill>
                  <a:srgbClr val="0000FF"/>
                </a:solidFill>
              </a:rPr>
              <a:t>승인</a:t>
            </a:r>
            <a:r>
              <a:rPr lang="en-US" altLang="ko-KR" i="1" u="sng" dirty="0">
                <a:solidFill>
                  <a:srgbClr val="0000FF"/>
                </a:solidFill>
              </a:rPr>
              <a:t>)</a:t>
            </a:r>
            <a:r>
              <a:rPr lang="ko-KR" altLang="en-US" i="1" u="sng" dirty="0">
                <a:solidFill>
                  <a:srgbClr val="0000FF"/>
                </a:solidFill>
              </a:rPr>
              <a:t> 완료된 건만 작성</a:t>
            </a:r>
            <a:r>
              <a:rPr lang="en-US" altLang="ko-KR" i="1" u="sng" dirty="0">
                <a:solidFill>
                  <a:srgbClr val="0000FF"/>
                </a:solidFill>
              </a:rPr>
              <a:t>(</a:t>
            </a:r>
            <a:r>
              <a:rPr lang="ko-KR" altLang="en-US" i="1" u="sng" dirty="0">
                <a:solidFill>
                  <a:srgbClr val="0000FF"/>
                </a:solidFill>
              </a:rPr>
              <a:t>특허는 </a:t>
            </a:r>
            <a:r>
              <a:rPr lang="ko-KR" altLang="en-US" i="1" u="sng" dirty="0" err="1">
                <a:solidFill>
                  <a:srgbClr val="0000FF"/>
                </a:solidFill>
              </a:rPr>
              <a:t>출원완료</a:t>
            </a:r>
            <a:r>
              <a:rPr lang="en-US" altLang="ko-KR" i="1" u="sng" dirty="0">
                <a:solidFill>
                  <a:srgbClr val="0000FF"/>
                </a:solidFill>
              </a:rPr>
              <a:t>, </a:t>
            </a:r>
            <a:r>
              <a:rPr lang="ko-KR" altLang="en-US" i="1" u="sng" dirty="0">
                <a:solidFill>
                  <a:srgbClr val="0000FF"/>
                </a:solidFill>
              </a:rPr>
              <a:t>논문은 </a:t>
            </a:r>
            <a:r>
              <a:rPr lang="ko-KR" altLang="en-US" i="1" u="sng" dirty="0" err="1">
                <a:solidFill>
                  <a:srgbClr val="0000FF"/>
                </a:solidFill>
              </a:rPr>
              <a:t>게재완료</a:t>
            </a:r>
            <a:r>
              <a:rPr lang="en-US" altLang="ko-KR" i="1" u="sng" dirty="0">
                <a:solidFill>
                  <a:srgbClr val="0000FF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6233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78254" y="908720"/>
            <a:ext cx="9144000" cy="4525963"/>
          </a:xfrm>
        </p:spPr>
        <p:txBody>
          <a:bodyPr>
            <a:normAutofit/>
          </a:bodyPr>
          <a:lstStyle/>
          <a:p>
            <a:pPr marL="109728" indent="0">
              <a:buNone/>
              <a:defRPr/>
            </a:pPr>
            <a:endParaRPr lang="en-US" altLang="ko-KR" sz="24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lang="en-US" altLang="ko-KR" sz="24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lang="en-US" altLang="ko-KR" sz="24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lang="en-US" altLang="ko-KR" sz="24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9728" indent="0">
              <a:buNone/>
              <a:defRPr/>
            </a:pPr>
            <a:endParaRPr lang="en-US" altLang="ko-KR" sz="24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개발수준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508976"/>
              </p:ext>
            </p:extLst>
          </p:nvPr>
        </p:nvGraphicFramePr>
        <p:xfrm>
          <a:off x="457200" y="1337669"/>
          <a:ext cx="8496946" cy="317455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738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3900565258"/>
                    </a:ext>
                  </a:extLst>
                </a:gridCol>
                <a:gridCol w="2437930">
                  <a:extLst>
                    <a:ext uri="{9D8B030D-6E8A-4147-A177-3AD203B41FA5}">
                      <a16:colId xmlns:a16="http://schemas.microsoft.com/office/drawing/2014/main" val="2248487083"/>
                    </a:ext>
                  </a:extLst>
                </a:gridCol>
              </a:tblGrid>
              <a:tr h="6013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 smtClean="0"/>
                        <a:t>연구성과</a:t>
                      </a:r>
                      <a:endParaRPr lang="ko-KR" altLang="en-US" sz="1800" spc="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 smtClean="0"/>
                        <a:t>개발수준</a:t>
                      </a:r>
                      <a:endParaRPr lang="ko-KR" altLang="en-US" sz="18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spc="-150" dirty="0" err="1" smtClean="0">
                          <a:solidFill>
                            <a:schemeClr val="tx1"/>
                          </a:solidFill>
                        </a:rPr>
                        <a:t>국내수준</a:t>
                      </a:r>
                      <a:endParaRPr lang="ko-KR" altLang="en-US" sz="18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 err="1" smtClean="0"/>
                        <a:t>해외수준</a:t>
                      </a:r>
                      <a:endParaRPr lang="ko-KR" altLang="en-US" sz="18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77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r>
                        <a:rPr kumimoji="0" lang="ko-KR" altLang="en-US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초전도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풍력발전기 </a:t>
                      </a:r>
                      <a:r>
                        <a:rPr kumimoji="0" lang="ko-KR" altLang="en-US" sz="1400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설계중량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감소 </a:t>
                      </a: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150Ton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250</a:t>
                      </a: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Ton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국내</a:t>
                      </a: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US" altLang="ko-KR" sz="1400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oo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발전</a:t>
                      </a: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kumimoji="0" lang="en-US" altLang="ko-KR" sz="1400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200Ton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미국</a:t>
                      </a: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en-US" altLang="ko-KR" sz="1400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oo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발전</a:t>
                      </a: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5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5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3. 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5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4. 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76056" y="78260"/>
            <a:ext cx="39604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Tip </a:t>
            </a:r>
            <a:r>
              <a:rPr lang="ko-KR" altLang="en-US" i="1" dirty="0" smtClean="0">
                <a:solidFill>
                  <a:srgbClr val="0000FF"/>
                </a:solidFill>
              </a:rPr>
              <a:t>국내</a:t>
            </a:r>
            <a:r>
              <a:rPr lang="en-US" altLang="ko-KR" i="1" dirty="0" smtClean="0">
                <a:solidFill>
                  <a:srgbClr val="0000FF"/>
                </a:solidFill>
              </a:rPr>
              <a:t>,</a:t>
            </a:r>
            <a:r>
              <a:rPr lang="ko-KR" altLang="en-US" i="1" dirty="0" smtClean="0">
                <a:solidFill>
                  <a:srgbClr val="0000FF"/>
                </a:solidFill>
              </a:rPr>
              <a:t>해외 기술보유 기업이나 단체 명시</a:t>
            </a:r>
            <a:r>
              <a:rPr lang="en-US" altLang="ko-KR" i="1" dirty="0" smtClean="0">
                <a:solidFill>
                  <a:srgbClr val="0000FF"/>
                </a:solidFill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</a:rPr>
              <a:t>정량적 표현 가능</a:t>
            </a:r>
            <a:r>
              <a:rPr lang="en-US" altLang="ko-KR" i="1" dirty="0" smtClean="0">
                <a:solidFill>
                  <a:srgbClr val="0000FF"/>
                </a:solidFill>
              </a:rPr>
              <a:t>, KPI</a:t>
            </a:r>
            <a:r>
              <a:rPr lang="ko-KR" altLang="en-US" i="1" dirty="0" smtClean="0">
                <a:solidFill>
                  <a:srgbClr val="0000FF"/>
                </a:solidFill>
              </a:rPr>
              <a:t>와 비교해서 작성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72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결과활용도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076056" y="78260"/>
            <a:ext cx="39604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Tip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활용성</a:t>
            </a:r>
            <a:r>
              <a:rPr lang="ko-KR" altLang="en-US" i="1" dirty="0" smtClean="0">
                <a:solidFill>
                  <a:srgbClr val="0000FF"/>
                </a:solidFill>
              </a:rPr>
              <a:t> 구체적 기술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 </a:t>
            </a:r>
            <a:r>
              <a:rPr lang="en-US" altLang="ko-KR" i="1" dirty="0" smtClean="0">
                <a:solidFill>
                  <a:srgbClr val="0000FF"/>
                </a:solidFill>
              </a:rPr>
              <a:t>WHERE, WHEN, HOW </a:t>
            </a:r>
            <a:r>
              <a:rPr lang="ko-KR" altLang="en-US" i="1" dirty="0" smtClean="0">
                <a:solidFill>
                  <a:srgbClr val="0000FF"/>
                </a:solidFill>
              </a:rPr>
              <a:t>등</a:t>
            </a:r>
            <a:r>
              <a:rPr lang="en-US" altLang="ko-KR" i="1" dirty="0" smtClean="0">
                <a:solidFill>
                  <a:srgbClr val="0000FF"/>
                </a:solidFill>
              </a:rPr>
              <a:t> </a:t>
            </a:r>
            <a:r>
              <a:rPr lang="ko-KR" altLang="en-US" i="1" dirty="0" smtClean="0">
                <a:solidFill>
                  <a:srgbClr val="0000FF"/>
                </a:solidFill>
              </a:rPr>
              <a:t>표현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55741"/>
              </p:ext>
            </p:extLst>
          </p:nvPr>
        </p:nvGraphicFramePr>
        <p:xfrm>
          <a:off x="457200" y="1337669"/>
          <a:ext cx="8496946" cy="321331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8186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04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878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13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-150" dirty="0" smtClean="0"/>
                        <a:t>연구성과</a:t>
                      </a:r>
                      <a:endParaRPr lang="ko-KR" altLang="en-US" sz="18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TRL </a:t>
                      </a:r>
                      <a:r>
                        <a:rPr lang="ko-KR" altLang="en-US" sz="1800" dirty="0" smtClean="0"/>
                        <a:t>수준</a:t>
                      </a:r>
                      <a:r>
                        <a:rPr lang="en-US" altLang="ko-KR" sz="1800" dirty="0" smtClean="0"/>
                        <a:t>(1~9)</a:t>
                      </a:r>
                      <a:r>
                        <a:rPr lang="en-US" altLang="ko-KR" sz="1800" baseline="0" dirty="0" smtClean="0"/>
                        <a:t> </a:t>
                      </a:r>
                      <a:endParaRPr lang="ko-KR" altLang="en-US" sz="18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 err="1" smtClean="0"/>
                        <a:t>활용성</a:t>
                      </a:r>
                      <a:endParaRPr lang="ko-KR" altLang="en-US" sz="18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77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1. </a:t>
                      </a: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EX)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kumimoji="0" lang="ko-KR" altLang="en-US" sz="1400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년이내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OO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분야 기술이전 가능</a:t>
                      </a: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400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후속연구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필요</a:t>
                      </a:r>
                      <a:r>
                        <a:rPr kumimoji="0" lang="en-US" altLang="ko-KR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OO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분야 </a:t>
                      </a:r>
                      <a:r>
                        <a:rPr kumimoji="0" lang="ko-KR" altLang="en-US" sz="1400" kern="1200" baseline="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후속과제</a:t>
                      </a:r>
                      <a:r>
                        <a:rPr kumimoji="0" lang="ko-KR" altLang="en-US" sz="14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연계 가능 등</a:t>
                      </a:r>
                      <a:endParaRPr kumimoji="0" lang="en-US" altLang="ko-KR" sz="1400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5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2. 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5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3. 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5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4. 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544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86834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차년도 연구 목표</a:t>
            </a:r>
            <a:endParaRPr lang="ko-KR" altLang="en-US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83101"/>
              </p:ext>
            </p:extLst>
          </p:nvPr>
        </p:nvGraphicFramePr>
        <p:xfrm>
          <a:off x="323527" y="1484784"/>
          <a:ext cx="8496945" cy="315946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2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항</a:t>
                      </a:r>
                      <a:r>
                        <a:rPr lang="ko-KR" altLang="en-US" baseline="0" dirty="0" smtClean="0"/>
                        <a:t> 목</a:t>
                      </a:r>
                      <a:endParaRPr lang="en-US" altLang="ko-KR" dirty="0" smtClean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계 획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추 진 방 법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38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-</a:t>
                      </a: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- 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3852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-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-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38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-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- </a:t>
                      </a: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7260768"/>
                  </a:ext>
                </a:extLst>
              </a:tr>
              <a:tr h="6638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-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-</a:t>
                      </a:r>
                      <a:endParaRPr kumimoji="0" lang="ko-KR" altLang="en-US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466254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076056" y="78260"/>
            <a:ext cx="3960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Tip </a:t>
            </a:r>
            <a:r>
              <a:rPr lang="ko-KR" altLang="en-US" i="1" dirty="0" smtClean="0">
                <a:solidFill>
                  <a:srgbClr val="0000FF"/>
                </a:solidFill>
              </a:rPr>
              <a:t>최종평가과제는 해당 없음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12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보조 자료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1556792"/>
            <a:ext cx="74888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Tip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필요시</a:t>
            </a:r>
            <a:r>
              <a:rPr lang="ko-KR" altLang="en-US" i="1" dirty="0" smtClean="0">
                <a:solidFill>
                  <a:srgbClr val="0000FF"/>
                </a:solidFill>
              </a:rPr>
              <a:t> 작성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r>
              <a:rPr lang="en-US" altLang="ko-KR" i="1" dirty="0" smtClean="0">
                <a:solidFill>
                  <a:srgbClr val="0000FF"/>
                </a:solidFill>
              </a:rPr>
              <a:t>  </a:t>
            </a:r>
            <a:r>
              <a:rPr lang="ko-KR" altLang="en-US" i="1" dirty="0" smtClean="0">
                <a:solidFill>
                  <a:srgbClr val="0000FF"/>
                </a:solidFill>
              </a:rPr>
              <a:t>인력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예산 등 별도의 질문에 대한</a:t>
            </a:r>
            <a:r>
              <a:rPr lang="en-US" altLang="ko-KR" i="1" dirty="0" smtClean="0">
                <a:solidFill>
                  <a:srgbClr val="0000FF"/>
                </a:solidFill>
              </a:rPr>
              <a:t>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답변자료로</a:t>
            </a:r>
            <a:r>
              <a:rPr lang="ko-KR" altLang="en-US" i="1" dirty="0" smtClean="0">
                <a:solidFill>
                  <a:srgbClr val="0000FF"/>
                </a:solidFill>
              </a:rPr>
              <a:t> 활용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r>
              <a:rPr lang="en-US" altLang="ko-KR" i="1" dirty="0">
                <a:solidFill>
                  <a:srgbClr val="0000FF"/>
                </a:solidFill>
              </a:rPr>
              <a:t> </a:t>
            </a:r>
            <a:r>
              <a:rPr lang="en-US" altLang="ko-KR" i="1" dirty="0" smtClean="0">
                <a:solidFill>
                  <a:srgbClr val="0000FF"/>
                </a:solidFill>
              </a:rPr>
              <a:t> (</a:t>
            </a:r>
            <a:r>
              <a:rPr lang="ko-KR" altLang="en-US" i="1" dirty="0" smtClean="0">
                <a:solidFill>
                  <a:srgbClr val="0000FF"/>
                </a:solidFill>
              </a:rPr>
              <a:t>발표자료 관련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상세자료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절차서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도식화 자료 등 추가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5417</TotalTime>
  <Words>1705</Words>
  <Application>Microsoft Office PowerPoint</Application>
  <PresentationFormat>화면 슬라이드 쇼(4:3)</PresentationFormat>
  <Paragraphs>483</Paragraphs>
  <Slides>17</Slides>
  <Notes>17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9" baseType="lpstr">
      <vt:lpstr>HY울릉도M</vt:lpstr>
      <vt:lpstr>HY헤드라인M</vt:lpstr>
      <vt:lpstr>굴림</vt:lpstr>
      <vt:lpstr>맑은 고딕</vt:lpstr>
      <vt:lpstr>Arial</vt:lpstr>
      <vt:lpstr>Lucida Sans Unicode</vt:lpstr>
      <vt:lpstr>Tahoma</vt:lpstr>
      <vt:lpstr>Times New Roman</vt:lpstr>
      <vt:lpstr>Wingdings</vt:lpstr>
      <vt:lpstr>Wingdings 2</vt:lpstr>
      <vt:lpstr>Wingdings 3</vt:lpstr>
      <vt:lpstr>광장</vt:lpstr>
      <vt:lpstr>[과 제 명]</vt:lpstr>
      <vt:lpstr>목  차</vt:lpstr>
      <vt:lpstr>연구과제 개요</vt:lpstr>
      <vt:lpstr>연구과제 필요성</vt:lpstr>
      <vt:lpstr>목표달성도_KPI </vt:lpstr>
      <vt:lpstr>목표달성도_연구내용(1/5)</vt:lpstr>
      <vt:lpstr>목표달성도_연구내용(2/5)</vt:lpstr>
      <vt:lpstr>목표달성도_예산실적</vt:lpstr>
      <vt:lpstr>목표달성도_연구인력</vt:lpstr>
      <vt:lpstr>연구수행 노력도</vt:lpstr>
      <vt:lpstr>연구수행 노력도_진도관리</vt:lpstr>
      <vt:lpstr>개발수준_성과물</vt:lpstr>
      <vt:lpstr>개발수준_성과물</vt:lpstr>
      <vt:lpstr>개발수준 </vt:lpstr>
      <vt:lpstr>결과활용도</vt:lpstr>
      <vt:lpstr>차년도 연구 목표</vt:lpstr>
      <vt:lpstr>보조 자료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SYPARK</dc:creator>
  <cp:lastModifiedBy>Windows 사용자</cp:lastModifiedBy>
  <cp:revision>1038</cp:revision>
  <cp:lastPrinted>2020-03-04T05:08:12Z</cp:lastPrinted>
  <dcterms:created xsi:type="dcterms:W3CDTF">2008-04-04T05:42:40Z</dcterms:created>
  <dcterms:modified xsi:type="dcterms:W3CDTF">2021-05-17T04:24:59Z</dcterms:modified>
</cp:coreProperties>
</file>